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0" r:id="rId4"/>
    <p:sldId id="259" r:id="rId5"/>
    <p:sldId id="258" r:id="rId6"/>
    <p:sldId id="264" r:id="rId7"/>
    <p:sldId id="261" r:id="rId8"/>
    <p:sldId id="262" r:id="rId9"/>
    <p:sldId id="263" r:id="rId10"/>
  </p:sldIdLst>
  <p:sldSz cx="18288000" cy="10287000"/>
  <p:notesSz cx="6858000" cy="9144000"/>
  <p:embeddedFontLst>
    <p:embeddedFont>
      <p:font typeface="Calibri" panose="020F0502020204030204" pitchFamily="34" charset="0"/>
      <p:regular r:id="rId11"/>
      <p:bold r:id="rId12"/>
      <p:italic r:id="rId13"/>
      <p:boldItalic r:id="rId14"/>
    </p:embeddedFont>
    <p:embeddedFont>
      <p:font typeface="Century Gothic" panose="020B0502020202020204" pitchFamily="34" charset="0"/>
      <p:regular r:id="rId15"/>
      <p:bold r:id="rId16"/>
      <p:italic r:id="rId17"/>
      <p:boldItalic r:id="rId18"/>
    </p:embeddedFont>
    <p:embeddedFont>
      <p:font typeface="Cerebri" panose="020B0604020202020204" charset="0"/>
      <p:regular r:id="rId19"/>
    </p:embeddedFont>
    <p:embeddedFont>
      <p:font typeface="Cerebri Bold" panose="020B0604020202020204" charset="0"/>
      <p:regular r:id="rId20"/>
    </p:embeddedFont>
    <p:embeddedFont>
      <p:font typeface="Cerebri Bold Bold" panose="020B0604020202020204" charset="0"/>
      <p:regular r:id="rId21"/>
    </p:embeddedFont>
    <p:embeddedFont>
      <p:font typeface="Open Sans Light" panose="020B0306030504020204" pitchFamily="34" charset="0"/>
      <p:regular r:id="rId22"/>
      <p:italic r:id="rId23"/>
    </p:embeddedFont>
    <p:embeddedFont>
      <p:font typeface="Roboto" panose="02000000000000000000" pitchFamily="2" charset="0"/>
      <p:regular r:id="rId24"/>
      <p:bold r:id="rId25"/>
      <p:italic r:id="rId26"/>
      <p:boldItalic r:id="rId27"/>
    </p:embeddedFont>
    <p:embeddedFont>
      <p:font typeface="Roboto Bold" panose="02000000000000000000"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9.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hyperlink" Target="https://www.ka-pow.com" TargetMode="External"/><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7E3F4"/>
        </a:solidFill>
        <a:effectLst/>
      </p:bgPr>
    </p:bg>
    <p:spTree>
      <p:nvGrpSpPr>
        <p:cNvPr id="1" name=""/>
        <p:cNvGrpSpPr/>
        <p:nvPr/>
      </p:nvGrpSpPr>
      <p:grpSpPr>
        <a:xfrm>
          <a:off x="0" y="0"/>
          <a:ext cx="0" cy="0"/>
          <a:chOff x="0" y="0"/>
          <a:chExt cx="0" cy="0"/>
        </a:xfrm>
      </p:grpSpPr>
      <p:sp>
        <p:nvSpPr>
          <p:cNvPr id="2" name="AutoShape 2"/>
          <p:cNvSpPr/>
          <p:nvPr/>
        </p:nvSpPr>
        <p:spPr>
          <a:xfrm rot="5400000">
            <a:off x="7336484" y="-674041"/>
            <a:ext cx="3615032" cy="18288000"/>
          </a:xfrm>
          <a:prstGeom prst="rect">
            <a:avLst/>
          </a:prstGeom>
          <a:solidFill>
            <a:srgbClr val="1A3663"/>
          </a:solidFill>
        </p:spPr>
      </p:sp>
      <p:grpSp>
        <p:nvGrpSpPr>
          <p:cNvPr id="3" name="Group 3"/>
          <p:cNvGrpSpPr/>
          <p:nvPr/>
        </p:nvGrpSpPr>
        <p:grpSpPr>
          <a:xfrm>
            <a:off x="15920945" y="8455649"/>
            <a:ext cx="1338355" cy="802651"/>
            <a:chOff x="0" y="0"/>
            <a:chExt cx="1784474" cy="1070201"/>
          </a:xfrm>
        </p:grpSpPr>
        <p:grpSp>
          <p:nvGrpSpPr>
            <p:cNvPr id="4" name="Group 4"/>
            <p:cNvGrpSpPr/>
            <p:nvPr/>
          </p:nvGrpSpPr>
          <p:grpSpPr>
            <a:xfrm>
              <a:off x="0" y="0"/>
              <a:ext cx="1784474" cy="1070201"/>
              <a:chOff x="0" y="0"/>
              <a:chExt cx="865399" cy="518160"/>
            </a:xfrm>
          </p:grpSpPr>
          <p:sp>
            <p:nvSpPr>
              <p:cNvPr id="5" name="Freeform 5"/>
              <p:cNvSpPr/>
              <p:nvPr/>
            </p:nvSpPr>
            <p:spPr>
              <a:xfrm>
                <a:off x="6350" y="6360"/>
                <a:ext cx="852699" cy="506284"/>
              </a:xfrm>
              <a:custGeom>
                <a:avLst/>
                <a:gdLst/>
                <a:ahLst/>
                <a:cxnLst/>
                <a:rect l="l" t="t" r="r" b="b"/>
                <a:pathLst>
                  <a:path w="852699" h="506284">
                    <a:moveTo>
                      <a:pt x="252730" y="0"/>
                    </a:moveTo>
                    <a:lnTo>
                      <a:pt x="599969" y="0"/>
                    </a:lnTo>
                    <a:cubicBezTo>
                      <a:pt x="739669" y="0"/>
                      <a:pt x="852699" y="113215"/>
                      <a:pt x="852699" y="253143"/>
                    </a:cubicBezTo>
                    <a:cubicBezTo>
                      <a:pt x="852699" y="393070"/>
                      <a:pt x="739669" y="506285"/>
                      <a:pt x="599969" y="506285"/>
                    </a:cubicBezTo>
                    <a:lnTo>
                      <a:pt x="252730" y="506285"/>
                    </a:lnTo>
                    <a:cubicBezTo>
                      <a:pt x="113030" y="506285"/>
                      <a:pt x="0" y="393070"/>
                      <a:pt x="0" y="253143"/>
                    </a:cubicBezTo>
                    <a:cubicBezTo>
                      <a:pt x="0" y="113215"/>
                      <a:pt x="113030" y="0"/>
                      <a:pt x="252730" y="0"/>
                    </a:cubicBezTo>
                    <a:close/>
                  </a:path>
                </a:pathLst>
              </a:custGeom>
              <a:solidFill>
                <a:srgbClr val="14110F"/>
              </a:solidFill>
            </p:spPr>
          </p:sp>
        </p:grpSp>
        <p:grpSp>
          <p:nvGrpSpPr>
            <p:cNvPr id="6" name="Group 6"/>
            <p:cNvGrpSpPr/>
            <p:nvPr/>
          </p:nvGrpSpPr>
          <p:grpSpPr>
            <a:xfrm>
              <a:off x="393198" y="401024"/>
              <a:ext cx="998079" cy="315171"/>
              <a:chOff x="0" y="0"/>
              <a:chExt cx="1359375" cy="429260"/>
            </a:xfrm>
          </p:grpSpPr>
          <p:sp>
            <p:nvSpPr>
              <p:cNvPr id="7" name="Freeform 7"/>
              <p:cNvSpPr/>
              <p:nvPr/>
            </p:nvSpPr>
            <p:spPr>
              <a:xfrm>
                <a:off x="0" y="-5080"/>
                <a:ext cx="1359375" cy="434340"/>
              </a:xfrm>
              <a:custGeom>
                <a:avLst/>
                <a:gdLst/>
                <a:ahLst/>
                <a:cxnLst/>
                <a:rect l="l" t="t" r="r" b="b"/>
                <a:pathLst>
                  <a:path w="1359375" h="434340">
                    <a:moveTo>
                      <a:pt x="1341595" y="187960"/>
                    </a:moveTo>
                    <a:lnTo>
                      <a:pt x="1079975" y="11430"/>
                    </a:lnTo>
                    <a:cubicBezTo>
                      <a:pt x="1062195" y="0"/>
                      <a:pt x="1039335" y="3810"/>
                      <a:pt x="1026635" y="21590"/>
                    </a:cubicBezTo>
                    <a:cubicBezTo>
                      <a:pt x="1015205" y="39370"/>
                      <a:pt x="1019015" y="62230"/>
                      <a:pt x="1036795" y="74930"/>
                    </a:cubicBezTo>
                    <a:lnTo>
                      <a:pt x="1195545" y="181610"/>
                    </a:lnTo>
                    <a:lnTo>
                      <a:pt x="0" y="181610"/>
                    </a:lnTo>
                    <a:lnTo>
                      <a:pt x="0" y="257810"/>
                    </a:lnTo>
                    <a:lnTo>
                      <a:pt x="1195545" y="257810"/>
                    </a:lnTo>
                    <a:lnTo>
                      <a:pt x="1036795" y="364490"/>
                    </a:lnTo>
                    <a:cubicBezTo>
                      <a:pt x="1019015" y="375920"/>
                      <a:pt x="1015205" y="400050"/>
                      <a:pt x="1026635" y="417830"/>
                    </a:cubicBezTo>
                    <a:cubicBezTo>
                      <a:pt x="1034255" y="429260"/>
                      <a:pt x="1045685" y="434340"/>
                      <a:pt x="1058385" y="434340"/>
                    </a:cubicBezTo>
                    <a:cubicBezTo>
                      <a:pt x="1066005" y="434340"/>
                      <a:pt x="1073625" y="431800"/>
                      <a:pt x="1079975" y="427990"/>
                    </a:cubicBezTo>
                    <a:lnTo>
                      <a:pt x="1342865" y="251460"/>
                    </a:lnTo>
                    <a:cubicBezTo>
                      <a:pt x="1353025" y="243840"/>
                      <a:pt x="1359375" y="232410"/>
                      <a:pt x="1359375" y="219710"/>
                    </a:cubicBezTo>
                    <a:cubicBezTo>
                      <a:pt x="1359375" y="207010"/>
                      <a:pt x="1353025" y="195580"/>
                      <a:pt x="1341595" y="187960"/>
                    </a:cubicBezTo>
                    <a:close/>
                  </a:path>
                </a:pathLst>
              </a:custGeom>
              <a:solidFill>
                <a:srgbClr val="FFFFFF"/>
              </a:solidFill>
            </p:spPr>
          </p:sp>
        </p:grpSp>
      </p:grpSp>
      <p:sp>
        <p:nvSpPr>
          <p:cNvPr id="8" name="TextBox 8"/>
          <p:cNvSpPr txBox="1"/>
          <p:nvPr/>
        </p:nvSpPr>
        <p:spPr>
          <a:xfrm>
            <a:off x="1964665" y="3031407"/>
            <a:ext cx="7505197" cy="1828800"/>
          </a:xfrm>
          <a:prstGeom prst="rect">
            <a:avLst/>
          </a:prstGeom>
        </p:spPr>
        <p:txBody>
          <a:bodyPr lIns="0" tIns="0" rIns="0" bIns="0" rtlCol="0" anchor="t">
            <a:spAutoFit/>
          </a:bodyPr>
          <a:lstStyle/>
          <a:p>
            <a:pPr>
              <a:lnSpc>
                <a:spcPts val="7200"/>
              </a:lnSpc>
            </a:pPr>
            <a:r>
              <a:rPr lang="en-US" sz="6000" spc="-120">
                <a:solidFill>
                  <a:srgbClr val="1A3663"/>
                </a:solidFill>
                <a:latin typeface="Cerebri Bold Bold"/>
              </a:rPr>
              <a:t>CASA Political Action Committee</a:t>
            </a:r>
          </a:p>
        </p:txBody>
      </p:sp>
      <p:grpSp>
        <p:nvGrpSpPr>
          <p:cNvPr id="9" name="Group 9"/>
          <p:cNvGrpSpPr/>
          <p:nvPr/>
        </p:nvGrpSpPr>
        <p:grpSpPr>
          <a:xfrm>
            <a:off x="0" y="6192079"/>
            <a:ext cx="18288000" cy="470364"/>
            <a:chOff x="0" y="0"/>
            <a:chExt cx="22220197" cy="571500"/>
          </a:xfrm>
        </p:grpSpPr>
        <p:sp>
          <p:nvSpPr>
            <p:cNvPr id="10" name="Freeform 10"/>
            <p:cNvSpPr/>
            <p:nvPr/>
          </p:nvSpPr>
          <p:spPr>
            <a:xfrm>
              <a:off x="0" y="255270"/>
              <a:ext cx="22220197" cy="69850"/>
            </a:xfrm>
            <a:custGeom>
              <a:avLst/>
              <a:gdLst/>
              <a:ahLst/>
              <a:cxnLst/>
              <a:rect l="l" t="t" r="r" b="b"/>
              <a:pathLst>
                <a:path w="22220197" h="69850">
                  <a:moveTo>
                    <a:pt x="21929367" y="0"/>
                  </a:moveTo>
                  <a:lnTo>
                    <a:pt x="0" y="0"/>
                  </a:lnTo>
                  <a:lnTo>
                    <a:pt x="0" y="69850"/>
                  </a:lnTo>
                  <a:lnTo>
                    <a:pt x="22220197" y="69850"/>
                  </a:lnTo>
                  <a:lnTo>
                    <a:pt x="22220197" y="0"/>
                  </a:lnTo>
                  <a:close/>
                </a:path>
              </a:pathLst>
            </a:custGeom>
            <a:solidFill>
              <a:srgbClr val="FFFFFF"/>
            </a:solidFill>
          </p:spPr>
        </p:sp>
      </p:grpSp>
      <p:pic>
        <p:nvPicPr>
          <p:cNvPr id="11" name="Picture 11"/>
          <p:cNvPicPr>
            <a:picLocks noChangeAspect="1"/>
          </p:cNvPicPr>
          <p:nvPr/>
        </p:nvPicPr>
        <p:blipFill>
          <a:blip r:embed="rId2">
            <a:alphaModFix amt="13000"/>
          </a:blip>
          <a:srcRect/>
          <a:stretch>
            <a:fillRect/>
          </a:stretch>
        </p:blipFill>
        <p:spPr>
          <a:xfrm>
            <a:off x="0" y="6662443"/>
            <a:ext cx="10823892" cy="3607964"/>
          </a:xfrm>
          <a:prstGeom prst="rect">
            <a:avLst/>
          </a:prstGeom>
        </p:spPr>
      </p:pic>
      <p:pic>
        <p:nvPicPr>
          <p:cNvPr id="12" name="Picture 12">
            <a:hlinkClick r:id="rId3"/>
          </p:cNvPr>
          <p:cNvPicPr>
            <a:picLocks noChangeAspect="1"/>
          </p:cNvPicPr>
          <p:nvPr/>
        </p:nvPicPr>
        <p:blipFill>
          <a:blip r:embed="rId4"/>
          <a:srcRect l="4612" t="6489" b="25029"/>
          <a:stretch>
            <a:fillRect/>
          </a:stretch>
        </p:blipFill>
        <p:spPr>
          <a:xfrm>
            <a:off x="0" y="1523097"/>
            <a:ext cx="18288000" cy="8763903"/>
          </a:xfrm>
          <a:prstGeom prst="rect">
            <a:avLst/>
          </a:prstGeom>
        </p:spPr>
      </p:pic>
      <p:grpSp>
        <p:nvGrpSpPr>
          <p:cNvPr id="13" name="Group 13"/>
          <p:cNvGrpSpPr/>
          <p:nvPr/>
        </p:nvGrpSpPr>
        <p:grpSpPr>
          <a:xfrm>
            <a:off x="1028700" y="665720"/>
            <a:ext cx="687046" cy="725961"/>
            <a:chOff x="0" y="0"/>
            <a:chExt cx="916061" cy="967947"/>
          </a:xfrm>
        </p:grpSpPr>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1169"/>
              <a:ext cx="891516" cy="891516"/>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9107" y="0"/>
              <a:ext cx="846954" cy="967947"/>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4912" y="25906"/>
              <a:ext cx="824286" cy="942042"/>
            </a:xfrm>
            <a:prstGeom prst="rect">
              <a:avLst/>
            </a:prstGeom>
          </p:spPr>
        </p:pic>
      </p:grpSp>
      <p:sp>
        <p:nvSpPr>
          <p:cNvPr id="17" name="TextBox 17"/>
          <p:cNvSpPr txBox="1"/>
          <p:nvPr/>
        </p:nvSpPr>
        <p:spPr>
          <a:xfrm>
            <a:off x="1964665" y="865823"/>
            <a:ext cx="9598938" cy="297180"/>
          </a:xfrm>
          <a:prstGeom prst="rect">
            <a:avLst/>
          </a:prstGeom>
        </p:spPr>
        <p:txBody>
          <a:bodyPr lIns="0" tIns="0" rIns="0" bIns="0" rtlCol="0" anchor="t">
            <a:spAutoFit/>
          </a:bodyPr>
          <a:lstStyle/>
          <a:p>
            <a:pPr marL="0" lvl="0" indent="0" algn="l">
              <a:lnSpc>
                <a:spcPts val="2520"/>
              </a:lnSpc>
              <a:spcBef>
                <a:spcPct val="0"/>
              </a:spcBef>
            </a:pPr>
            <a:r>
              <a:rPr lang="en-US" sz="1800">
                <a:solidFill>
                  <a:srgbClr val="14110F"/>
                </a:solidFill>
                <a:latin typeface="Cerebri"/>
              </a:rPr>
              <a:t>Presented by the California Ambulatory Surgery Association</a:t>
            </a:r>
          </a:p>
        </p:txBody>
      </p:sp>
      <p:pic>
        <p:nvPicPr>
          <p:cNvPr id="18" name="Picture 18"/>
          <p:cNvPicPr>
            <a:picLocks noChangeAspect="1"/>
          </p:cNvPicPr>
          <p:nvPr/>
        </p:nvPicPr>
        <p:blipFill>
          <a:blip r:embed="rId11"/>
          <a:srcRect/>
          <a:stretch>
            <a:fillRect/>
          </a:stretch>
        </p:blipFill>
        <p:spPr>
          <a:xfrm>
            <a:off x="15920945" y="665720"/>
            <a:ext cx="1913821" cy="121583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107132" y="1441450"/>
            <a:ext cx="14073737" cy="1815146"/>
            <a:chOff x="0" y="0"/>
            <a:chExt cx="18764982" cy="2420195"/>
          </a:xfrm>
        </p:grpSpPr>
        <p:sp>
          <p:nvSpPr>
            <p:cNvPr id="3" name="TextBox 3"/>
            <p:cNvSpPr txBox="1"/>
            <p:nvPr/>
          </p:nvSpPr>
          <p:spPr>
            <a:xfrm>
              <a:off x="0" y="-47625"/>
              <a:ext cx="18764982" cy="1055158"/>
            </a:xfrm>
            <a:prstGeom prst="rect">
              <a:avLst/>
            </a:prstGeom>
          </p:spPr>
          <p:txBody>
            <a:bodyPr lIns="0" tIns="0" rIns="0" bIns="0" rtlCol="0" anchor="t">
              <a:spAutoFit/>
            </a:bodyPr>
            <a:lstStyle/>
            <a:p>
              <a:pPr marL="0" lvl="0" indent="0" algn="ctr">
                <a:lnSpc>
                  <a:spcPts val="6500"/>
                </a:lnSpc>
                <a:spcBef>
                  <a:spcPct val="0"/>
                </a:spcBef>
              </a:pPr>
              <a:r>
                <a:rPr lang="en-US" sz="5000" spc="-50">
                  <a:solidFill>
                    <a:srgbClr val="FFFFFF"/>
                  </a:solidFill>
                  <a:latin typeface="Cerebri Bold Bold"/>
                </a:rPr>
                <a:t>Importance of PAC Engagement</a:t>
              </a:r>
            </a:p>
          </p:txBody>
        </p:sp>
        <p:sp>
          <p:nvSpPr>
            <p:cNvPr id="4" name="TextBox 4"/>
            <p:cNvSpPr txBox="1"/>
            <p:nvPr/>
          </p:nvSpPr>
          <p:spPr>
            <a:xfrm>
              <a:off x="0" y="1345775"/>
              <a:ext cx="18764982" cy="1074420"/>
            </a:xfrm>
            <a:prstGeom prst="rect">
              <a:avLst/>
            </a:prstGeom>
          </p:spPr>
          <p:txBody>
            <a:bodyPr lIns="0" tIns="0" rIns="0" bIns="0" rtlCol="0" anchor="t">
              <a:spAutoFit/>
            </a:bodyPr>
            <a:lstStyle/>
            <a:p>
              <a:pPr marL="0" lvl="0" indent="0">
                <a:lnSpc>
                  <a:spcPts val="3359"/>
                </a:lnSpc>
                <a:spcBef>
                  <a:spcPct val="0"/>
                </a:spcBef>
              </a:pPr>
              <a:r>
                <a:rPr lang="en-US" sz="2399" spc="47">
                  <a:solidFill>
                    <a:srgbClr val="FFFFFF"/>
                  </a:solidFill>
                  <a:latin typeface="Cerebri"/>
                </a:rPr>
                <a:t>The CASA PAC exists to </a:t>
              </a:r>
              <a:r>
                <a:rPr lang="en-US" sz="2399" u="sng" spc="47">
                  <a:solidFill>
                    <a:srgbClr val="FFFFFF"/>
                  </a:solidFill>
                  <a:latin typeface="Cerebri Bold"/>
                </a:rPr>
                <a:t>elect</a:t>
              </a:r>
              <a:r>
                <a:rPr lang="en-US" sz="2399" spc="47">
                  <a:solidFill>
                    <a:srgbClr val="FFFFFF"/>
                  </a:solidFill>
                  <a:latin typeface="Cerebri"/>
                </a:rPr>
                <a:t>, </a:t>
              </a:r>
              <a:r>
                <a:rPr lang="en-US" sz="2399" u="sng" spc="47">
                  <a:solidFill>
                    <a:srgbClr val="FFFFFF"/>
                  </a:solidFill>
                  <a:latin typeface="Cerebri Bold"/>
                </a:rPr>
                <a:t>educate </a:t>
              </a:r>
              <a:r>
                <a:rPr lang="en-US" sz="2399" spc="47">
                  <a:solidFill>
                    <a:srgbClr val="FFFFFF"/>
                  </a:solidFill>
                  <a:latin typeface="Cerebri"/>
                </a:rPr>
                <a:t>and </a:t>
              </a:r>
              <a:r>
                <a:rPr lang="en-US" sz="2399" u="sng" spc="47">
                  <a:solidFill>
                    <a:srgbClr val="FFFFFF"/>
                  </a:solidFill>
                  <a:latin typeface="Cerebri Bold"/>
                </a:rPr>
                <a:t>build relationships</a:t>
              </a:r>
              <a:r>
                <a:rPr lang="en-US" sz="2399" spc="47">
                  <a:solidFill>
                    <a:srgbClr val="FFFFFF"/>
                  </a:solidFill>
                  <a:latin typeface="Cerebri"/>
                </a:rPr>
                <a:t> with key legislators. The CASA PAC is the ONLY political giving vehicle SPECIFICALLY focused on ASC issues in California.</a:t>
              </a:r>
            </a:p>
          </p:txBody>
        </p:sp>
      </p:grpSp>
      <p:sp>
        <p:nvSpPr>
          <p:cNvPr id="5" name="AutoShape 5"/>
          <p:cNvSpPr/>
          <p:nvPr/>
        </p:nvSpPr>
        <p:spPr>
          <a:xfrm>
            <a:off x="0" y="9766719"/>
            <a:ext cx="18288000" cy="520281"/>
          </a:xfrm>
          <a:prstGeom prst="rect">
            <a:avLst/>
          </a:prstGeom>
          <a:solidFill>
            <a:srgbClr val="D7E3F4"/>
          </a:solidFill>
        </p:spPr>
      </p:sp>
      <p:grpSp>
        <p:nvGrpSpPr>
          <p:cNvPr id="6" name="Group 6"/>
          <p:cNvGrpSpPr/>
          <p:nvPr/>
        </p:nvGrpSpPr>
        <p:grpSpPr>
          <a:xfrm>
            <a:off x="1570669" y="4484865"/>
            <a:ext cx="4621105" cy="3604307"/>
            <a:chOff x="0" y="0"/>
            <a:chExt cx="1563189" cy="1219235"/>
          </a:xfrm>
        </p:grpSpPr>
        <p:sp>
          <p:nvSpPr>
            <p:cNvPr id="7" name="Freeform 7"/>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D7E3F4"/>
            </a:solidFill>
          </p:spPr>
        </p:sp>
      </p:grpSp>
      <p:grpSp>
        <p:nvGrpSpPr>
          <p:cNvPr id="8" name="Group 8"/>
          <p:cNvGrpSpPr/>
          <p:nvPr/>
        </p:nvGrpSpPr>
        <p:grpSpPr>
          <a:xfrm>
            <a:off x="6833447" y="4484865"/>
            <a:ext cx="4621105" cy="3604307"/>
            <a:chOff x="0" y="0"/>
            <a:chExt cx="1563189" cy="1219235"/>
          </a:xfrm>
        </p:grpSpPr>
        <p:sp>
          <p:nvSpPr>
            <p:cNvPr id="9" name="Freeform 9"/>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D7E3F4"/>
            </a:solidFill>
          </p:spPr>
        </p:sp>
      </p:grpSp>
      <p:grpSp>
        <p:nvGrpSpPr>
          <p:cNvPr id="10" name="Group 10"/>
          <p:cNvGrpSpPr/>
          <p:nvPr/>
        </p:nvGrpSpPr>
        <p:grpSpPr>
          <a:xfrm>
            <a:off x="12096226" y="4484865"/>
            <a:ext cx="4621105" cy="3604307"/>
            <a:chOff x="0" y="0"/>
            <a:chExt cx="1563189" cy="1219235"/>
          </a:xfrm>
        </p:grpSpPr>
        <p:sp>
          <p:nvSpPr>
            <p:cNvPr id="11" name="Freeform 11"/>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D7E3F4"/>
            </a:solidFill>
          </p:spPr>
        </p:sp>
      </p:grpSp>
      <p:grpSp>
        <p:nvGrpSpPr>
          <p:cNvPr id="12" name="Group 12"/>
          <p:cNvGrpSpPr/>
          <p:nvPr/>
        </p:nvGrpSpPr>
        <p:grpSpPr>
          <a:xfrm>
            <a:off x="0" y="9296355"/>
            <a:ext cx="18288000" cy="470364"/>
            <a:chOff x="0" y="0"/>
            <a:chExt cx="22220197" cy="571500"/>
          </a:xfrm>
        </p:grpSpPr>
        <p:sp>
          <p:nvSpPr>
            <p:cNvPr id="13" name="Freeform 13"/>
            <p:cNvSpPr/>
            <p:nvPr/>
          </p:nvSpPr>
          <p:spPr>
            <a:xfrm>
              <a:off x="0" y="255270"/>
              <a:ext cx="22220197" cy="69850"/>
            </a:xfrm>
            <a:custGeom>
              <a:avLst/>
              <a:gdLst/>
              <a:ahLst/>
              <a:cxnLst/>
              <a:rect l="l" t="t" r="r" b="b"/>
              <a:pathLst>
                <a:path w="22220197" h="69850">
                  <a:moveTo>
                    <a:pt x="21929367" y="0"/>
                  </a:moveTo>
                  <a:lnTo>
                    <a:pt x="0" y="0"/>
                  </a:lnTo>
                  <a:lnTo>
                    <a:pt x="0" y="69850"/>
                  </a:lnTo>
                  <a:lnTo>
                    <a:pt x="22220197" y="69850"/>
                  </a:lnTo>
                  <a:lnTo>
                    <a:pt x="22220197" y="0"/>
                  </a:lnTo>
                  <a:close/>
                </a:path>
              </a:pathLst>
            </a:custGeom>
            <a:solidFill>
              <a:srgbClr val="FFFFFF"/>
            </a:solidFill>
          </p:spPr>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13378" y="5187070"/>
            <a:ext cx="2386800" cy="1435899"/>
          </a:xfrm>
          <a:prstGeom prst="rect">
            <a:avLst/>
          </a:prstGeom>
        </p:spPr>
      </p:pic>
      <p:sp>
        <p:nvSpPr>
          <p:cNvPr id="15" name="TextBox 15"/>
          <p:cNvSpPr txBox="1"/>
          <p:nvPr/>
        </p:nvSpPr>
        <p:spPr>
          <a:xfrm>
            <a:off x="7241224" y="4693993"/>
            <a:ext cx="3302480" cy="919480"/>
          </a:xfrm>
          <a:prstGeom prst="rect">
            <a:avLst/>
          </a:prstGeom>
        </p:spPr>
        <p:txBody>
          <a:bodyPr lIns="0" tIns="0" rIns="0" bIns="0" rtlCol="0" anchor="t">
            <a:spAutoFit/>
          </a:bodyPr>
          <a:lstStyle/>
          <a:p>
            <a:pPr marL="0" lvl="0" indent="0" algn="l">
              <a:lnSpc>
                <a:spcPts val="7280"/>
              </a:lnSpc>
              <a:spcBef>
                <a:spcPct val="0"/>
              </a:spcBef>
            </a:pPr>
            <a:r>
              <a:rPr lang="en-US" sz="5600" u="none" spc="-56">
                <a:solidFill>
                  <a:srgbClr val="1A3663"/>
                </a:solidFill>
                <a:latin typeface="Roboto"/>
              </a:rPr>
              <a:t>2</a:t>
            </a:r>
          </a:p>
        </p:txBody>
      </p:sp>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93079" y="5045905"/>
            <a:ext cx="1818709" cy="1722835"/>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42797" y="5143500"/>
            <a:ext cx="2373256" cy="1738372"/>
          </a:xfrm>
          <a:prstGeom prst="rect">
            <a:avLst/>
          </a:prstGeom>
        </p:spPr>
      </p:pic>
      <p:sp>
        <p:nvSpPr>
          <p:cNvPr id="18" name="TextBox 18"/>
          <p:cNvSpPr txBox="1"/>
          <p:nvPr/>
        </p:nvSpPr>
        <p:spPr>
          <a:xfrm>
            <a:off x="1978446" y="4693993"/>
            <a:ext cx="3302480" cy="919480"/>
          </a:xfrm>
          <a:prstGeom prst="rect">
            <a:avLst/>
          </a:prstGeom>
        </p:spPr>
        <p:txBody>
          <a:bodyPr lIns="0" tIns="0" rIns="0" bIns="0" rtlCol="0" anchor="t">
            <a:spAutoFit/>
          </a:bodyPr>
          <a:lstStyle/>
          <a:p>
            <a:pPr marL="0" lvl="0" indent="0" algn="l">
              <a:lnSpc>
                <a:spcPts val="7280"/>
              </a:lnSpc>
              <a:spcBef>
                <a:spcPct val="0"/>
              </a:spcBef>
            </a:pPr>
            <a:r>
              <a:rPr lang="en-US" sz="5600" u="none" spc="-56">
                <a:solidFill>
                  <a:srgbClr val="1A3663"/>
                </a:solidFill>
                <a:latin typeface="Roboto"/>
              </a:rPr>
              <a:t>1</a:t>
            </a:r>
          </a:p>
        </p:txBody>
      </p:sp>
      <p:sp>
        <p:nvSpPr>
          <p:cNvPr id="19" name="TextBox 19"/>
          <p:cNvSpPr txBox="1"/>
          <p:nvPr/>
        </p:nvSpPr>
        <p:spPr>
          <a:xfrm>
            <a:off x="7241224" y="6755340"/>
            <a:ext cx="4041515" cy="926465"/>
          </a:xfrm>
          <a:prstGeom prst="rect">
            <a:avLst/>
          </a:prstGeom>
        </p:spPr>
        <p:txBody>
          <a:bodyPr lIns="0" tIns="0" rIns="0" bIns="0" rtlCol="0" anchor="t">
            <a:spAutoFit/>
          </a:bodyPr>
          <a:lstStyle/>
          <a:p>
            <a:pPr marL="0" lvl="0" indent="0" algn="l">
              <a:lnSpc>
                <a:spcPts val="3640"/>
              </a:lnSpc>
              <a:spcBef>
                <a:spcPct val="0"/>
              </a:spcBef>
            </a:pPr>
            <a:r>
              <a:rPr lang="en-US" sz="2800" spc="56">
                <a:solidFill>
                  <a:srgbClr val="1A3663"/>
                </a:solidFill>
                <a:latin typeface="Roboto Bold"/>
              </a:rPr>
              <a:t>Grassroots advocacy  by CASA members</a:t>
            </a:r>
          </a:p>
        </p:txBody>
      </p:sp>
      <p:sp>
        <p:nvSpPr>
          <p:cNvPr id="20" name="TextBox 20"/>
          <p:cNvSpPr txBox="1"/>
          <p:nvPr/>
        </p:nvSpPr>
        <p:spPr>
          <a:xfrm>
            <a:off x="12504003" y="6755340"/>
            <a:ext cx="3701958" cy="926465"/>
          </a:xfrm>
          <a:prstGeom prst="rect">
            <a:avLst/>
          </a:prstGeom>
        </p:spPr>
        <p:txBody>
          <a:bodyPr lIns="0" tIns="0" rIns="0" bIns="0" rtlCol="0" anchor="t">
            <a:spAutoFit/>
          </a:bodyPr>
          <a:lstStyle/>
          <a:p>
            <a:pPr marL="0" lvl="0" indent="0" algn="l">
              <a:lnSpc>
                <a:spcPts val="3640"/>
              </a:lnSpc>
              <a:spcBef>
                <a:spcPct val="0"/>
              </a:spcBef>
            </a:pPr>
            <a:r>
              <a:rPr lang="en-US" sz="2800" spc="56">
                <a:solidFill>
                  <a:srgbClr val="1A3663"/>
                </a:solidFill>
                <a:latin typeface="Roboto Bold"/>
              </a:rPr>
              <a:t>Political giving through the PAC</a:t>
            </a:r>
          </a:p>
        </p:txBody>
      </p:sp>
      <p:sp>
        <p:nvSpPr>
          <p:cNvPr id="21" name="TextBox 21"/>
          <p:cNvSpPr txBox="1"/>
          <p:nvPr/>
        </p:nvSpPr>
        <p:spPr>
          <a:xfrm>
            <a:off x="12504003" y="4693993"/>
            <a:ext cx="3302480" cy="919480"/>
          </a:xfrm>
          <a:prstGeom prst="rect">
            <a:avLst/>
          </a:prstGeom>
        </p:spPr>
        <p:txBody>
          <a:bodyPr lIns="0" tIns="0" rIns="0" bIns="0" rtlCol="0" anchor="t">
            <a:spAutoFit/>
          </a:bodyPr>
          <a:lstStyle/>
          <a:p>
            <a:pPr marL="0" lvl="0" indent="0" algn="l">
              <a:lnSpc>
                <a:spcPts val="7280"/>
              </a:lnSpc>
              <a:spcBef>
                <a:spcPct val="0"/>
              </a:spcBef>
            </a:pPr>
            <a:r>
              <a:rPr lang="en-US" sz="5600" u="none" spc="-56">
                <a:solidFill>
                  <a:srgbClr val="1A3663"/>
                </a:solidFill>
                <a:latin typeface="Roboto"/>
              </a:rPr>
              <a:t>3</a:t>
            </a:r>
          </a:p>
        </p:txBody>
      </p:sp>
      <p:sp>
        <p:nvSpPr>
          <p:cNvPr id="22" name="TextBox 22"/>
          <p:cNvSpPr txBox="1"/>
          <p:nvPr/>
        </p:nvSpPr>
        <p:spPr>
          <a:xfrm>
            <a:off x="2107132" y="3580805"/>
            <a:ext cx="8565861" cy="396240"/>
          </a:xfrm>
          <a:prstGeom prst="rect">
            <a:avLst/>
          </a:prstGeom>
        </p:spPr>
        <p:txBody>
          <a:bodyPr lIns="0" tIns="0" rIns="0" bIns="0" rtlCol="0" anchor="t">
            <a:spAutoFit/>
          </a:bodyPr>
          <a:lstStyle/>
          <a:p>
            <a:pPr marL="0" lvl="0" indent="0">
              <a:lnSpc>
                <a:spcPts val="3359"/>
              </a:lnSpc>
              <a:spcBef>
                <a:spcPct val="0"/>
              </a:spcBef>
            </a:pPr>
            <a:r>
              <a:rPr lang="en-US" sz="2399" spc="47">
                <a:solidFill>
                  <a:srgbClr val="FFFFFF"/>
                </a:solidFill>
                <a:latin typeface="Cerebri Bold"/>
              </a:rPr>
              <a:t>Effective legislative and regulatory advocacy requires:</a:t>
            </a:r>
          </a:p>
        </p:txBody>
      </p:sp>
      <p:sp>
        <p:nvSpPr>
          <p:cNvPr id="23" name="TextBox 23"/>
          <p:cNvSpPr txBox="1"/>
          <p:nvPr/>
        </p:nvSpPr>
        <p:spPr>
          <a:xfrm>
            <a:off x="1978446" y="6983940"/>
            <a:ext cx="3701958" cy="436017"/>
          </a:xfrm>
          <a:prstGeom prst="rect">
            <a:avLst/>
          </a:prstGeom>
        </p:spPr>
        <p:txBody>
          <a:bodyPr lIns="0" tIns="0" rIns="0" bIns="0" rtlCol="0" anchor="t">
            <a:spAutoFit/>
          </a:bodyPr>
          <a:lstStyle/>
          <a:p>
            <a:pPr marL="0" lvl="0" indent="0" algn="l">
              <a:lnSpc>
                <a:spcPts val="3640"/>
              </a:lnSpc>
            </a:pPr>
            <a:r>
              <a:rPr lang="en-US" sz="2800" spc="56" dirty="0">
                <a:solidFill>
                  <a:srgbClr val="1A3663"/>
                </a:solidFill>
                <a:latin typeface="Roboto Bold"/>
              </a:rPr>
              <a:t>Direct lobbying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A3663"/>
        </a:solidFill>
        <a:effectLst/>
      </p:bgPr>
    </p:bg>
    <p:spTree>
      <p:nvGrpSpPr>
        <p:cNvPr id="1" name=""/>
        <p:cNvGrpSpPr/>
        <p:nvPr/>
      </p:nvGrpSpPr>
      <p:grpSpPr>
        <a:xfrm>
          <a:off x="0" y="0"/>
          <a:ext cx="0" cy="0"/>
          <a:chOff x="0" y="0"/>
          <a:chExt cx="0" cy="0"/>
        </a:xfrm>
      </p:grpSpPr>
      <p:sp>
        <p:nvSpPr>
          <p:cNvPr id="2" name="AutoShape 2"/>
          <p:cNvSpPr/>
          <p:nvPr/>
        </p:nvSpPr>
        <p:spPr>
          <a:xfrm>
            <a:off x="10732412" y="0"/>
            <a:ext cx="7691381" cy="10287000"/>
          </a:xfrm>
          <a:prstGeom prst="rect">
            <a:avLst/>
          </a:prstGeom>
          <a:solidFill>
            <a:srgbClr val="DFE8F4"/>
          </a:solidFill>
        </p:spPr>
      </p:sp>
      <p:pic>
        <p:nvPicPr>
          <p:cNvPr id="3" name="Picture 3"/>
          <p:cNvPicPr>
            <a:picLocks noChangeAspect="1"/>
          </p:cNvPicPr>
          <p:nvPr/>
        </p:nvPicPr>
        <p:blipFill>
          <a:blip r:embed="rId2">
            <a:alphaModFix amt="29000"/>
          </a:blip>
          <a:srcRect l="29658" t="4343" r="7031" b="4747"/>
          <a:stretch>
            <a:fillRect/>
          </a:stretch>
        </p:blipFill>
        <p:spPr>
          <a:xfrm>
            <a:off x="0" y="0"/>
            <a:ext cx="10732412" cy="10287000"/>
          </a:xfrm>
          <a:prstGeom prst="rect">
            <a:avLst/>
          </a:prstGeom>
        </p:spPr>
      </p:pic>
      <p:grpSp>
        <p:nvGrpSpPr>
          <p:cNvPr id="4" name="Group 4"/>
          <p:cNvGrpSpPr/>
          <p:nvPr/>
        </p:nvGrpSpPr>
        <p:grpSpPr>
          <a:xfrm>
            <a:off x="9341441" y="1028700"/>
            <a:ext cx="7917859" cy="2351341"/>
            <a:chOff x="0" y="0"/>
            <a:chExt cx="2678387" cy="795392"/>
          </a:xfrm>
        </p:grpSpPr>
        <p:sp>
          <p:nvSpPr>
            <p:cNvPr id="5" name="Freeform 5"/>
            <p:cNvSpPr/>
            <p:nvPr/>
          </p:nvSpPr>
          <p:spPr>
            <a:xfrm>
              <a:off x="0" y="0"/>
              <a:ext cx="2678387" cy="795392"/>
            </a:xfrm>
            <a:custGeom>
              <a:avLst/>
              <a:gdLst/>
              <a:ahLst/>
              <a:cxnLst/>
              <a:rect l="l" t="t" r="r" b="b"/>
              <a:pathLst>
                <a:path w="2678387" h="795392">
                  <a:moveTo>
                    <a:pt x="2553927" y="795392"/>
                  </a:moveTo>
                  <a:lnTo>
                    <a:pt x="124460" y="795392"/>
                  </a:lnTo>
                  <a:cubicBezTo>
                    <a:pt x="55880" y="795392"/>
                    <a:pt x="0" y="739512"/>
                    <a:pt x="0" y="670932"/>
                  </a:cubicBezTo>
                  <a:lnTo>
                    <a:pt x="0" y="124460"/>
                  </a:lnTo>
                  <a:cubicBezTo>
                    <a:pt x="0" y="55880"/>
                    <a:pt x="55880" y="0"/>
                    <a:pt x="124460" y="0"/>
                  </a:cubicBezTo>
                  <a:lnTo>
                    <a:pt x="2553927" y="0"/>
                  </a:lnTo>
                  <a:cubicBezTo>
                    <a:pt x="2622507" y="0"/>
                    <a:pt x="2678387" y="55880"/>
                    <a:pt x="2678387" y="124460"/>
                  </a:cubicBezTo>
                  <a:lnTo>
                    <a:pt x="2678387" y="670932"/>
                  </a:lnTo>
                  <a:cubicBezTo>
                    <a:pt x="2678387" y="739512"/>
                    <a:pt x="2622507" y="795392"/>
                    <a:pt x="2553927" y="795392"/>
                  </a:cubicBezTo>
                  <a:close/>
                </a:path>
              </a:pathLst>
            </a:custGeom>
            <a:solidFill>
              <a:srgbClr val="FFFFFF"/>
            </a:solidFill>
          </p:spPr>
        </p:sp>
      </p:grpSp>
      <p:grpSp>
        <p:nvGrpSpPr>
          <p:cNvPr id="6" name="Group 6"/>
          <p:cNvGrpSpPr/>
          <p:nvPr/>
        </p:nvGrpSpPr>
        <p:grpSpPr>
          <a:xfrm>
            <a:off x="9341441" y="3967829"/>
            <a:ext cx="7917859" cy="2351341"/>
            <a:chOff x="0" y="0"/>
            <a:chExt cx="2678387" cy="795392"/>
          </a:xfrm>
        </p:grpSpPr>
        <p:sp>
          <p:nvSpPr>
            <p:cNvPr id="7" name="Freeform 7"/>
            <p:cNvSpPr/>
            <p:nvPr/>
          </p:nvSpPr>
          <p:spPr>
            <a:xfrm>
              <a:off x="0" y="0"/>
              <a:ext cx="2678387" cy="795392"/>
            </a:xfrm>
            <a:custGeom>
              <a:avLst/>
              <a:gdLst/>
              <a:ahLst/>
              <a:cxnLst/>
              <a:rect l="l" t="t" r="r" b="b"/>
              <a:pathLst>
                <a:path w="2678387" h="795392">
                  <a:moveTo>
                    <a:pt x="2553927" y="795392"/>
                  </a:moveTo>
                  <a:lnTo>
                    <a:pt x="124460" y="795392"/>
                  </a:lnTo>
                  <a:cubicBezTo>
                    <a:pt x="55880" y="795392"/>
                    <a:pt x="0" y="739512"/>
                    <a:pt x="0" y="670932"/>
                  </a:cubicBezTo>
                  <a:lnTo>
                    <a:pt x="0" y="124460"/>
                  </a:lnTo>
                  <a:cubicBezTo>
                    <a:pt x="0" y="55880"/>
                    <a:pt x="55880" y="0"/>
                    <a:pt x="124460" y="0"/>
                  </a:cubicBezTo>
                  <a:lnTo>
                    <a:pt x="2553927" y="0"/>
                  </a:lnTo>
                  <a:cubicBezTo>
                    <a:pt x="2622507" y="0"/>
                    <a:pt x="2678387" y="55880"/>
                    <a:pt x="2678387" y="124460"/>
                  </a:cubicBezTo>
                  <a:lnTo>
                    <a:pt x="2678387" y="670932"/>
                  </a:lnTo>
                  <a:cubicBezTo>
                    <a:pt x="2678387" y="739512"/>
                    <a:pt x="2622507" y="795392"/>
                    <a:pt x="2553927" y="795392"/>
                  </a:cubicBezTo>
                  <a:close/>
                </a:path>
              </a:pathLst>
            </a:custGeom>
            <a:solidFill>
              <a:srgbClr val="FFFFFF"/>
            </a:solidFill>
          </p:spPr>
        </p:sp>
      </p:grpSp>
      <p:grpSp>
        <p:nvGrpSpPr>
          <p:cNvPr id="8" name="Group 8"/>
          <p:cNvGrpSpPr/>
          <p:nvPr/>
        </p:nvGrpSpPr>
        <p:grpSpPr>
          <a:xfrm>
            <a:off x="9341441" y="6906959"/>
            <a:ext cx="7917859" cy="2351341"/>
            <a:chOff x="0" y="0"/>
            <a:chExt cx="2678387" cy="795392"/>
          </a:xfrm>
        </p:grpSpPr>
        <p:sp>
          <p:nvSpPr>
            <p:cNvPr id="9" name="Freeform 9"/>
            <p:cNvSpPr/>
            <p:nvPr/>
          </p:nvSpPr>
          <p:spPr>
            <a:xfrm>
              <a:off x="0" y="0"/>
              <a:ext cx="2678387" cy="795392"/>
            </a:xfrm>
            <a:custGeom>
              <a:avLst/>
              <a:gdLst/>
              <a:ahLst/>
              <a:cxnLst/>
              <a:rect l="l" t="t" r="r" b="b"/>
              <a:pathLst>
                <a:path w="2678387" h="795392">
                  <a:moveTo>
                    <a:pt x="2553927" y="795392"/>
                  </a:moveTo>
                  <a:lnTo>
                    <a:pt x="124460" y="795392"/>
                  </a:lnTo>
                  <a:cubicBezTo>
                    <a:pt x="55880" y="795392"/>
                    <a:pt x="0" y="739512"/>
                    <a:pt x="0" y="670932"/>
                  </a:cubicBezTo>
                  <a:lnTo>
                    <a:pt x="0" y="124460"/>
                  </a:lnTo>
                  <a:cubicBezTo>
                    <a:pt x="0" y="55880"/>
                    <a:pt x="55880" y="0"/>
                    <a:pt x="124460" y="0"/>
                  </a:cubicBezTo>
                  <a:lnTo>
                    <a:pt x="2553927" y="0"/>
                  </a:lnTo>
                  <a:cubicBezTo>
                    <a:pt x="2622507" y="0"/>
                    <a:pt x="2678387" y="55880"/>
                    <a:pt x="2678387" y="124460"/>
                  </a:cubicBezTo>
                  <a:lnTo>
                    <a:pt x="2678387" y="670932"/>
                  </a:lnTo>
                  <a:cubicBezTo>
                    <a:pt x="2678387" y="739512"/>
                    <a:pt x="2622507" y="795392"/>
                    <a:pt x="2553927" y="795392"/>
                  </a:cubicBezTo>
                  <a:close/>
                </a:path>
              </a:pathLst>
            </a:custGeom>
            <a:solidFill>
              <a:srgbClr val="FFFFFF"/>
            </a:solidFill>
          </p:spPr>
        </p:sp>
      </p:grpSp>
      <p:grpSp>
        <p:nvGrpSpPr>
          <p:cNvPr id="10" name="Group 10"/>
          <p:cNvGrpSpPr/>
          <p:nvPr/>
        </p:nvGrpSpPr>
        <p:grpSpPr>
          <a:xfrm>
            <a:off x="0" y="9296355"/>
            <a:ext cx="18288000" cy="470364"/>
            <a:chOff x="0" y="0"/>
            <a:chExt cx="22220197" cy="571500"/>
          </a:xfrm>
        </p:grpSpPr>
        <p:sp>
          <p:nvSpPr>
            <p:cNvPr id="11" name="Freeform 11"/>
            <p:cNvSpPr/>
            <p:nvPr/>
          </p:nvSpPr>
          <p:spPr>
            <a:xfrm>
              <a:off x="0" y="255270"/>
              <a:ext cx="22220197" cy="69850"/>
            </a:xfrm>
            <a:custGeom>
              <a:avLst/>
              <a:gdLst/>
              <a:ahLst/>
              <a:cxnLst/>
              <a:rect l="l" t="t" r="r" b="b"/>
              <a:pathLst>
                <a:path w="22220197" h="69850">
                  <a:moveTo>
                    <a:pt x="21929367" y="0"/>
                  </a:moveTo>
                  <a:lnTo>
                    <a:pt x="0" y="0"/>
                  </a:lnTo>
                  <a:lnTo>
                    <a:pt x="0" y="69850"/>
                  </a:lnTo>
                  <a:lnTo>
                    <a:pt x="22220197" y="69850"/>
                  </a:lnTo>
                  <a:lnTo>
                    <a:pt x="22220197" y="0"/>
                  </a:lnTo>
                  <a:close/>
                </a:path>
              </a:pathLst>
            </a:custGeom>
            <a:solidFill>
              <a:srgbClr val="FFFFFF"/>
            </a:solidFill>
          </p:spPr>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93549" y="1735781"/>
            <a:ext cx="937180" cy="937180"/>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693549" y="4670425"/>
            <a:ext cx="937180" cy="937180"/>
          </a:xfrm>
          <a:prstGeom prst="rect">
            <a:avLst/>
          </a:prstGeom>
        </p:spPr>
      </p:pic>
      <p:grpSp>
        <p:nvGrpSpPr>
          <p:cNvPr id="14" name="Group 14"/>
          <p:cNvGrpSpPr/>
          <p:nvPr/>
        </p:nvGrpSpPr>
        <p:grpSpPr>
          <a:xfrm>
            <a:off x="9693549" y="7656227"/>
            <a:ext cx="937180" cy="93718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6FBF"/>
            </a:solidFill>
          </p:spPr>
        </p:sp>
      </p:grpSp>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09811" y="7769115"/>
            <a:ext cx="704656" cy="720373"/>
          </a:xfrm>
          <a:prstGeom prst="rect">
            <a:avLst/>
          </a:prstGeom>
        </p:spPr>
      </p:pic>
      <p:sp>
        <p:nvSpPr>
          <p:cNvPr id="17" name="TextBox 17"/>
          <p:cNvSpPr txBox="1"/>
          <p:nvPr/>
        </p:nvSpPr>
        <p:spPr>
          <a:xfrm>
            <a:off x="1028700" y="1352518"/>
            <a:ext cx="7455333" cy="803275"/>
          </a:xfrm>
          <a:prstGeom prst="rect">
            <a:avLst/>
          </a:prstGeom>
        </p:spPr>
        <p:txBody>
          <a:bodyPr lIns="0" tIns="0" rIns="0" bIns="0" rtlCol="0" anchor="t">
            <a:spAutoFit/>
          </a:bodyPr>
          <a:lstStyle/>
          <a:p>
            <a:pPr marL="0" lvl="0" indent="0" algn="l">
              <a:lnSpc>
                <a:spcPts val="6500"/>
              </a:lnSpc>
              <a:spcBef>
                <a:spcPct val="0"/>
              </a:spcBef>
            </a:pPr>
            <a:r>
              <a:rPr lang="en-US" sz="5000" spc="-50">
                <a:solidFill>
                  <a:srgbClr val="FFFFFF"/>
                </a:solidFill>
                <a:latin typeface="Cerebri Bold"/>
              </a:rPr>
              <a:t>Process for PAC Giving</a:t>
            </a:r>
          </a:p>
        </p:txBody>
      </p:sp>
      <p:sp>
        <p:nvSpPr>
          <p:cNvPr id="18" name="TextBox 18"/>
          <p:cNvSpPr txBox="1"/>
          <p:nvPr/>
        </p:nvSpPr>
        <p:spPr>
          <a:xfrm>
            <a:off x="10929853" y="1388396"/>
            <a:ext cx="5637107" cy="1612900"/>
          </a:xfrm>
          <a:prstGeom prst="rect">
            <a:avLst/>
          </a:prstGeom>
        </p:spPr>
        <p:txBody>
          <a:bodyPr lIns="0" tIns="0" rIns="0" bIns="0" rtlCol="0" anchor="t">
            <a:spAutoFit/>
          </a:bodyPr>
          <a:lstStyle/>
          <a:p>
            <a:pPr marL="0" lvl="0" indent="0" algn="l">
              <a:lnSpc>
                <a:spcPts val="2600"/>
              </a:lnSpc>
            </a:pPr>
            <a:r>
              <a:rPr lang="en-US" sz="2000" spc="40">
                <a:solidFill>
                  <a:srgbClr val="14110F"/>
                </a:solidFill>
                <a:latin typeface="Cerebri"/>
              </a:rPr>
              <a:t>The PAC is bipartisan – it supports candidates from across the political spectrum who share CASA’s viewpoints, and elected officials who are on key legislative committees that have a strong influence on our industry.</a:t>
            </a:r>
          </a:p>
        </p:txBody>
      </p:sp>
      <p:sp>
        <p:nvSpPr>
          <p:cNvPr id="19" name="TextBox 19"/>
          <p:cNvSpPr txBox="1"/>
          <p:nvPr/>
        </p:nvSpPr>
        <p:spPr>
          <a:xfrm>
            <a:off x="10929853" y="4651375"/>
            <a:ext cx="5637107" cy="965200"/>
          </a:xfrm>
          <a:prstGeom prst="rect">
            <a:avLst/>
          </a:prstGeom>
        </p:spPr>
        <p:txBody>
          <a:bodyPr lIns="0" tIns="0" rIns="0" bIns="0" rtlCol="0" anchor="t">
            <a:spAutoFit/>
          </a:bodyPr>
          <a:lstStyle/>
          <a:p>
            <a:pPr marL="0" lvl="0" indent="0" algn="l">
              <a:lnSpc>
                <a:spcPts val="2600"/>
              </a:lnSpc>
            </a:pPr>
            <a:r>
              <a:rPr lang="en-US" sz="2000" spc="40">
                <a:solidFill>
                  <a:srgbClr val="14110F"/>
                </a:solidFill>
                <a:latin typeface="Cerebri"/>
              </a:rPr>
              <a:t>There is a PAC board that vets candidates and determines the contribution amounts and which fundraising events to attend.</a:t>
            </a:r>
          </a:p>
        </p:txBody>
      </p:sp>
      <p:sp>
        <p:nvSpPr>
          <p:cNvPr id="20" name="TextBox 20"/>
          <p:cNvSpPr txBox="1"/>
          <p:nvPr/>
        </p:nvSpPr>
        <p:spPr>
          <a:xfrm>
            <a:off x="10929853" y="7637177"/>
            <a:ext cx="5637107" cy="965200"/>
          </a:xfrm>
          <a:prstGeom prst="rect">
            <a:avLst/>
          </a:prstGeom>
        </p:spPr>
        <p:txBody>
          <a:bodyPr lIns="0" tIns="0" rIns="0" bIns="0" rtlCol="0" anchor="t">
            <a:spAutoFit/>
          </a:bodyPr>
          <a:lstStyle/>
          <a:p>
            <a:pPr marL="0" lvl="0" indent="0" algn="l">
              <a:lnSpc>
                <a:spcPts val="2600"/>
              </a:lnSpc>
            </a:pPr>
            <a:r>
              <a:rPr lang="en-US" sz="2000" spc="40">
                <a:solidFill>
                  <a:srgbClr val="14110F"/>
                </a:solidFill>
                <a:latin typeface="Cerebri"/>
              </a:rPr>
              <a:t>If you would like to be contacted about political fundraising events in your legislative district, please contact Beth LaBouyer.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A36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9000"/>
          </a:blip>
          <a:srcRect l="21749" r="21749"/>
          <a:stretch>
            <a:fillRect/>
          </a:stretch>
        </p:blipFill>
        <p:spPr>
          <a:xfrm>
            <a:off x="0" y="0"/>
            <a:ext cx="8715682" cy="10287000"/>
          </a:xfrm>
          <a:prstGeom prst="rect">
            <a:avLst/>
          </a:prstGeom>
        </p:spPr>
      </p:pic>
      <p:grpSp>
        <p:nvGrpSpPr>
          <p:cNvPr id="3" name="Group 3"/>
          <p:cNvGrpSpPr/>
          <p:nvPr/>
        </p:nvGrpSpPr>
        <p:grpSpPr>
          <a:xfrm>
            <a:off x="1010914" y="2171700"/>
            <a:ext cx="6972301" cy="4495800"/>
            <a:chOff x="-23714" y="-2326144"/>
            <a:chExt cx="9296400" cy="7396732"/>
          </a:xfrm>
        </p:grpSpPr>
        <p:grpSp>
          <p:nvGrpSpPr>
            <p:cNvPr id="4" name="Group 4"/>
            <p:cNvGrpSpPr/>
            <p:nvPr/>
          </p:nvGrpSpPr>
          <p:grpSpPr>
            <a:xfrm>
              <a:off x="-23714" y="-2326144"/>
              <a:ext cx="9296400" cy="7396732"/>
              <a:chOff x="-6778" y="-664855"/>
              <a:chExt cx="2657085" cy="2114123"/>
            </a:xfrm>
          </p:grpSpPr>
          <p:sp>
            <p:nvSpPr>
              <p:cNvPr id="5" name="Freeform 5"/>
              <p:cNvSpPr/>
              <p:nvPr/>
            </p:nvSpPr>
            <p:spPr>
              <a:xfrm>
                <a:off x="-6778" y="-664855"/>
                <a:ext cx="2657085" cy="2114123"/>
              </a:xfrm>
              <a:custGeom>
                <a:avLst/>
                <a:gdLst/>
                <a:ahLst/>
                <a:cxnLst/>
                <a:rect l="l" t="t" r="r" b="b"/>
                <a:pathLst>
                  <a:path w="2620623" h="858351">
                    <a:moveTo>
                      <a:pt x="2496162" y="858350"/>
                    </a:moveTo>
                    <a:lnTo>
                      <a:pt x="124460" y="858350"/>
                    </a:lnTo>
                    <a:cubicBezTo>
                      <a:pt x="55880" y="858350"/>
                      <a:pt x="0" y="802470"/>
                      <a:pt x="0" y="733890"/>
                    </a:cubicBezTo>
                    <a:lnTo>
                      <a:pt x="0" y="124460"/>
                    </a:lnTo>
                    <a:cubicBezTo>
                      <a:pt x="0" y="55880"/>
                      <a:pt x="55880" y="0"/>
                      <a:pt x="124460" y="0"/>
                    </a:cubicBezTo>
                    <a:lnTo>
                      <a:pt x="2496163" y="0"/>
                    </a:lnTo>
                    <a:cubicBezTo>
                      <a:pt x="2564742" y="0"/>
                      <a:pt x="2620623" y="55880"/>
                      <a:pt x="2620623" y="124460"/>
                    </a:cubicBezTo>
                    <a:lnTo>
                      <a:pt x="2620623" y="733891"/>
                    </a:lnTo>
                    <a:cubicBezTo>
                      <a:pt x="2620623" y="802471"/>
                      <a:pt x="2564742" y="858351"/>
                      <a:pt x="2496163" y="858351"/>
                    </a:cubicBezTo>
                    <a:close/>
                  </a:path>
                </a:pathLst>
              </a:custGeom>
              <a:solidFill>
                <a:srgbClr val="FFFFFF"/>
              </a:solidFill>
            </p:spPr>
          </p:sp>
        </p:grpSp>
        <p:sp>
          <p:nvSpPr>
            <p:cNvPr id="6" name="TextBox 6"/>
            <p:cNvSpPr txBox="1"/>
            <p:nvPr/>
          </p:nvSpPr>
          <p:spPr>
            <a:xfrm>
              <a:off x="523627" y="-1674436"/>
              <a:ext cx="8201716" cy="6562458"/>
            </a:xfrm>
            <a:prstGeom prst="rect">
              <a:avLst/>
            </a:prstGeom>
          </p:spPr>
          <p:txBody>
            <a:bodyPr wrap="square" lIns="0" tIns="0" rIns="0" bIns="0" rtlCol="0" anchor="t">
              <a:spAutoFit/>
            </a:bodyPr>
            <a:lstStyle/>
            <a:p>
              <a:pPr>
                <a:lnSpc>
                  <a:spcPts val="2600"/>
                </a:lnSpc>
              </a:pPr>
              <a:r>
                <a:rPr lang="en-US" sz="2000" b="1" spc="40" dirty="0">
                  <a:solidFill>
                    <a:srgbClr val="14110F"/>
                  </a:solidFill>
                  <a:latin typeface="Cerebri Bold"/>
                </a:rPr>
                <a:t>Democrats dominate both the Senate and Assembly</a:t>
              </a:r>
            </a:p>
            <a:p>
              <a:pPr marL="431800" lvl="1" indent="-215900">
                <a:lnSpc>
                  <a:spcPts val="2600"/>
                </a:lnSpc>
                <a:buFont typeface="Arial"/>
                <a:buChar char="•"/>
              </a:pPr>
              <a:endParaRPr lang="en-US" sz="2000" spc="40" dirty="0">
                <a:solidFill>
                  <a:srgbClr val="14110F"/>
                </a:solidFill>
                <a:latin typeface="Cerebri"/>
              </a:endParaRPr>
            </a:p>
            <a:p>
              <a:pPr>
                <a:lnSpc>
                  <a:spcPts val="2600"/>
                </a:lnSpc>
              </a:pPr>
              <a:r>
                <a:rPr lang="en-US" sz="2000" spc="40" dirty="0">
                  <a:solidFill>
                    <a:srgbClr val="14110F"/>
                  </a:solidFill>
                  <a:latin typeface="Cerebri"/>
                </a:rPr>
                <a:t>Based on term limits there will be 38% changeover in the Legislature by 2024 </a:t>
              </a:r>
              <a:endParaRPr lang="en-US" sz="2000" spc="40" dirty="0">
                <a:solidFill>
                  <a:srgbClr val="14110F"/>
                </a:solidFill>
                <a:latin typeface="Cerebri Bold"/>
              </a:endParaRPr>
            </a:p>
            <a:p>
              <a:pPr>
                <a:lnSpc>
                  <a:spcPts val="2600"/>
                </a:lnSpc>
              </a:pPr>
              <a:endParaRPr lang="en-US" sz="2000" b="1" spc="40" dirty="0">
                <a:solidFill>
                  <a:srgbClr val="14110F"/>
                </a:solidFill>
                <a:latin typeface="Cerebri Bold"/>
              </a:endParaRPr>
            </a:p>
            <a:p>
              <a:pPr marL="342900" indent="-342900">
                <a:lnSpc>
                  <a:spcPts val="2600"/>
                </a:lnSpc>
                <a:buFont typeface="Wingdings" panose="05000000000000000000" pitchFamily="2" charset="2"/>
                <a:buChar char="Ø"/>
              </a:pPr>
              <a:r>
                <a:rPr lang="en-US" sz="2000" spc="40" dirty="0">
                  <a:solidFill>
                    <a:srgbClr val="14110F"/>
                  </a:solidFill>
                  <a:latin typeface="Cerebri"/>
                </a:rPr>
                <a:t>With new representatives, legislative leadership, and committee chairs, it is essential to maintain ongoing lobbying, CASA grassroots outreach, and a robust PAC</a:t>
              </a:r>
              <a:endParaRPr lang="en-US" sz="2000" b="1" spc="40" dirty="0">
                <a:solidFill>
                  <a:srgbClr val="14110F"/>
                </a:solidFill>
                <a:latin typeface="Cerebri"/>
              </a:endParaRPr>
            </a:p>
            <a:p>
              <a:pPr>
                <a:lnSpc>
                  <a:spcPts val="2600"/>
                </a:lnSpc>
              </a:pPr>
              <a:endParaRPr lang="en-US" sz="2000" spc="40" dirty="0">
                <a:solidFill>
                  <a:srgbClr val="14110F"/>
                </a:solidFill>
                <a:latin typeface="Cerebri Bold"/>
              </a:endParaRPr>
            </a:p>
            <a:p>
              <a:pPr>
                <a:lnSpc>
                  <a:spcPts val="2600"/>
                </a:lnSpc>
              </a:pPr>
              <a:endParaRPr lang="en-US" sz="2000" spc="40" dirty="0">
                <a:solidFill>
                  <a:srgbClr val="14110F"/>
                </a:solidFill>
                <a:latin typeface="Cerebri"/>
              </a:endParaRPr>
            </a:p>
          </p:txBody>
        </p:sp>
      </p:grpSp>
      <p:sp>
        <p:nvSpPr>
          <p:cNvPr id="7" name="AutoShape 7"/>
          <p:cNvSpPr/>
          <p:nvPr/>
        </p:nvSpPr>
        <p:spPr>
          <a:xfrm>
            <a:off x="8715682" y="0"/>
            <a:ext cx="9572318" cy="10287000"/>
          </a:xfrm>
          <a:prstGeom prst="rect">
            <a:avLst/>
          </a:prstGeom>
          <a:solidFill>
            <a:srgbClr val="FFFFFF"/>
          </a:solidFill>
        </p:spPr>
      </p:sp>
      <p:grpSp>
        <p:nvGrpSpPr>
          <p:cNvPr id="8" name="Group 8"/>
          <p:cNvGrpSpPr/>
          <p:nvPr/>
        </p:nvGrpSpPr>
        <p:grpSpPr>
          <a:xfrm>
            <a:off x="0" y="9296355"/>
            <a:ext cx="18288000" cy="470364"/>
            <a:chOff x="0" y="0"/>
            <a:chExt cx="22220197" cy="571500"/>
          </a:xfrm>
        </p:grpSpPr>
        <p:sp>
          <p:nvSpPr>
            <p:cNvPr id="9" name="Freeform 9"/>
            <p:cNvSpPr/>
            <p:nvPr/>
          </p:nvSpPr>
          <p:spPr>
            <a:xfrm>
              <a:off x="0" y="255270"/>
              <a:ext cx="22220197" cy="69850"/>
            </a:xfrm>
            <a:custGeom>
              <a:avLst/>
              <a:gdLst/>
              <a:ahLst/>
              <a:cxnLst/>
              <a:rect l="l" t="t" r="r" b="b"/>
              <a:pathLst>
                <a:path w="22220197" h="69850">
                  <a:moveTo>
                    <a:pt x="21929367" y="0"/>
                  </a:moveTo>
                  <a:lnTo>
                    <a:pt x="0" y="0"/>
                  </a:lnTo>
                  <a:lnTo>
                    <a:pt x="0" y="69850"/>
                  </a:lnTo>
                  <a:lnTo>
                    <a:pt x="22220197" y="69850"/>
                  </a:lnTo>
                  <a:lnTo>
                    <a:pt x="22220197" y="0"/>
                  </a:lnTo>
                  <a:close/>
                </a:path>
              </a:pathLst>
            </a:custGeom>
            <a:solidFill>
              <a:srgbClr val="D7E3F4"/>
            </a:solidFill>
          </p:spPr>
        </p:sp>
      </p:grpSp>
      <p:sp>
        <p:nvSpPr>
          <p:cNvPr id="11" name="TextBox 11"/>
          <p:cNvSpPr txBox="1"/>
          <p:nvPr/>
        </p:nvSpPr>
        <p:spPr>
          <a:xfrm>
            <a:off x="1218159" y="1145965"/>
            <a:ext cx="6557811" cy="803275"/>
          </a:xfrm>
          <a:prstGeom prst="rect">
            <a:avLst/>
          </a:prstGeom>
        </p:spPr>
        <p:txBody>
          <a:bodyPr lIns="0" tIns="0" rIns="0" bIns="0" rtlCol="0" anchor="t">
            <a:spAutoFit/>
          </a:bodyPr>
          <a:lstStyle/>
          <a:p>
            <a:pPr marL="0" lvl="0" indent="0" algn="l">
              <a:lnSpc>
                <a:spcPts val="6500"/>
              </a:lnSpc>
              <a:spcBef>
                <a:spcPct val="0"/>
              </a:spcBef>
            </a:pPr>
            <a:r>
              <a:rPr lang="en-US" sz="5000" spc="-50" dirty="0">
                <a:solidFill>
                  <a:srgbClr val="FFFFFF"/>
                </a:solidFill>
                <a:latin typeface="Cerebri Bold"/>
              </a:rPr>
              <a:t>Legislative Landscape </a:t>
            </a:r>
          </a:p>
        </p:txBody>
      </p:sp>
      <p:pic>
        <p:nvPicPr>
          <p:cNvPr id="12" name="Picture 11" descr="A picture containing text&#10;&#10;Description automatically generated">
            <a:extLst>
              <a:ext uri="{FF2B5EF4-FFF2-40B4-BE49-F238E27FC236}">
                <a16:creationId xmlns:a16="http://schemas.microsoft.com/office/drawing/2014/main" id="{1B4E4A95-C70E-41DD-8885-8BE0D11F1003}"/>
              </a:ext>
            </a:extLst>
          </p:cNvPr>
          <p:cNvPicPr>
            <a:picLocks noChangeAspect="1"/>
          </p:cNvPicPr>
          <p:nvPr/>
        </p:nvPicPr>
        <p:blipFill rotWithShape="1">
          <a:blip r:embed="rId3">
            <a:extLst>
              <a:ext uri="{28A0092B-C50C-407E-A947-70E740481C1C}">
                <a14:useLocalDpi xmlns:a14="http://schemas.microsoft.com/office/drawing/2010/main" val="0"/>
              </a:ext>
            </a:extLst>
          </a:blip>
          <a:srcRect l="18996" r="27498"/>
          <a:stretch/>
        </p:blipFill>
        <p:spPr>
          <a:xfrm>
            <a:off x="8994129" y="857786"/>
            <a:ext cx="8153400" cy="857142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732106"/>
            <a:ext cx="16230600" cy="5351014"/>
            <a:chOff x="0" y="0"/>
            <a:chExt cx="15188193" cy="5007346"/>
          </a:xfrm>
        </p:grpSpPr>
        <p:sp>
          <p:nvSpPr>
            <p:cNvPr id="3" name="Freeform 3"/>
            <p:cNvSpPr/>
            <p:nvPr/>
          </p:nvSpPr>
          <p:spPr>
            <a:xfrm>
              <a:off x="0" y="0"/>
              <a:ext cx="15188192" cy="5007346"/>
            </a:xfrm>
            <a:custGeom>
              <a:avLst/>
              <a:gdLst/>
              <a:ahLst/>
              <a:cxnLst/>
              <a:rect l="l" t="t" r="r" b="b"/>
              <a:pathLst>
                <a:path w="15188192" h="5007346">
                  <a:moveTo>
                    <a:pt x="0" y="0"/>
                  </a:moveTo>
                  <a:lnTo>
                    <a:pt x="0" y="5007346"/>
                  </a:lnTo>
                  <a:lnTo>
                    <a:pt x="15188192" y="5007346"/>
                  </a:lnTo>
                  <a:lnTo>
                    <a:pt x="15188192" y="0"/>
                  </a:lnTo>
                  <a:lnTo>
                    <a:pt x="0" y="0"/>
                  </a:lnTo>
                  <a:close/>
                  <a:moveTo>
                    <a:pt x="15127233" y="4946386"/>
                  </a:moveTo>
                  <a:lnTo>
                    <a:pt x="59690" y="4946386"/>
                  </a:lnTo>
                  <a:lnTo>
                    <a:pt x="59690" y="59690"/>
                  </a:lnTo>
                  <a:lnTo>
                    <a:pt x="15127233" y="59690"/>
                  </a:lnTo>
                  <a:lnTo>
                    <a:pt x="15127233" y="4946386"/>
                  </a:lnTo>
                  <a:close/>
                </a:path>
              </a:pathLst>
            </a:custGeom>
            <a:solidFill>
              <a:srgbClr val="DFE8F4"/>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05267" y="3194467"/>
            <a:ext cx="1421680" cy="94719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11977" y="3120540"/>
            <a:ext cx="1073147" cy="109504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96513" y="3162087"/>
            <a:ext cx="921814" cy="105350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32228" y="5683564"/>
            <a:ext cx="967759" cy="94719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74953" y="5683564"/>
            <a:ext cx="947194" cy="94719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314623" y="5683564"/>
            <a:ext cx="735260" cy="947194"/>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274204" y="3194467"/>
            <a:ext cx="1053501" cy="105350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800550" y="5683564"/>
            <a:ext cx="769595" cy="947194"/>
          </a:xfrm>
          <a:prstGeom prst="rect">
            <a:avLst/>
          </a:prstGeom>
        </p:spPr>
      </p:pic>
      <p:sp>
        <p:nvSpPr>
          <p:cNvPr id="12" name="TextBox 12"/>
          <p:cNvSpPr txBox="1"/>
          <p:nvPr/>
        </p:nvSpPr>
        <p:spPr>
          <a:xfrm>
            <a:off x="2056319" y="1296640"/>
            <a:ext cx="14073737" cy="803275"/>
          </a:xfrm>
          <a:prstGeom prst="rect">
            <a:avLst/>
          </a:prstGeom>
        </p:spPr>
        <p:txBody>
          <a:bodyPr lIns="0" tIns="0" rIns="0" bIns="0" rtlCol="0" anchor="t">
            <a:spAutoFit/>
          </a:bodyPr>
          <a:lstStyle/>
          <a:p>
            <a:pPr marL="0" lvl="0" indent="0" algn="ctr">
              <a:lnSpc>
                <a:spcPts val="6500"/>
              </a:lnSpc>
              <a:spcBef>
                <a:spcPct val="0"/>
              </a:spcBef>
            </a:pPr>
            <a:r>
              <a:rPr lang="en-US" sz="5000" spc="-50">
                <a:solidFill>
                  <a:srgbClr val="1A3663"/>
                </a:solidFill>
                <a:latin typeface="Cerebri Bold Bold"/>
              </a:rPr>
              <a:t>Key Priorities for Legislative Outreach</a:t>
            </a:r>
          </a:p>
        </p:txBody>
      </p:sp>
      <p:sp>
        <p:nvSpPr>
          <p:cNvPr id="13" name="TextBox 13"/>
          <p:cNvSpPr txBox="1"/>
          <p:nvPr/>
        </p:nvSpPr>
        <p:spPr>
          <a:xfrm>
            <a:off x="1342829" y="2191545"/>
            <a:ext cx="15500717" cy="339725"/>
          </a:xfrm>
          <a:prstGeom prst="rect">
            <a:avLst/>
          </a:prstGeom>
        </p:spPr>
        <p:txBody>
          <a:bodyPr lIns="0" tIns="0" rIns="0" bIns="0" rtlCol="0" anchor="t">
            <a:spAutoFit/>
          </a:bodyPr>
          <a:lstStyle/>
          <a:p>
            <a:pPr marL="0" lvl="0" indent="0">
              <a:lnSpc>
                <a:spcPts val="2800"/>
              </a:lnSpc>
              <a:spcBef>
                <a:spcPct val="0"/>
              </a:spcBef>
            </a:pPr>
            <a:r>
              <a:rPr lang="en-US" sz="2000" spc="40">
                <a:solidFill>
                  <a:srgbClr val="000000"/>
                </a:solidFill>
                <a:latin typeface="Cerebri"/>
              </a:rPr>
              <a:t>CASA PAC funds support elected officials who understand and help champion our industry’s viewpoint on policy areas including:</a:t>
            </a:r>
          </a:p>
        </p:txBody>
      </p:sp>
      <p:sp>
        <p:nvSpPr>
          <p:cNvPr id="14" name="TextBox 14"/>
          <p:cNvSpPr txBox="1"/>
          <p:nvPr/>
        </p:nvSpPr>
        <p:spPr>
          <a:xfrm>
            <a:off x="2161165" y="4401062"/>
            <a:ext cx="1565783" cy="641350"/>
          </a:xfrm>
          <a:prstGeom prst="rect">
            <a:avLst/>
          </a:prstGeom>
        </p:spPr>
        <p:txBody>
          <a:bodyPr lIns="0" tIns="0" rIns="0" bIns="0" rtlCol="0" anchor="t">
            <a:spAutoFit/>
          </a:bodyPr>
          <a:lstStyle/>
          <a:p>
            <a:pPr algn="ctr">
              <a:lnSpc>
                <a:spcPts val="2600"/>
              </a:lnSpc>
            </a:pPr>
            <a:r>
              <a:rPr lang="en-US" sz="2000">
                <a:solidFill>
                  <a:srgbClr val="000000"/>
                </a:solidFill>
                <a:latin typeface="Cerebri"/>
              </a:rPr>
              <a:t>Physician ownership</a:t>
            </a:r>
          </a:p>
        </p:txBody>
      </p:sp>
      <p:sp>
        <p:nvSpPr>
          <p:cNvPr id="15" name="TextBox 15"/>
          <p:cNvSpPr txBox="1"/>
          <p:nvPr/>
        </p:nvSpPr>
        <p:spPr>
          <a:xfrm>
            <a:off x="5015546" y="4401062"/>
            <a:ext cx="4466009" cy="641350"/>
          </a:xfrm>
          <a:prstGeom prst="rect">
            <a:avLst/>
          </a:prstGeom>
        </p:spPr>
        <p:txBody>
          <a:bodyPr lIns="0" tIns="0" rIns="0" bIns="0" rtlCol="0" anchor="t">
            <a:spAutoFit/>
          </a:bodyPr>
          <a:lstStyle/>
          <a:p>
            <a:pPr algn="ctr">
              <a:lnSpc>
                <a:spcPts val="2600"/>
              </a:lnSpc>
            </a:pPr>
            <a:r>
              <a:rPr lang="en-US" sz="2000">
                <a:solidFill>
                  <a:srgbClr val="000000"/>
                </a:solidFill>
                <a:latin typeface="Cerebri"/>
              </a:rPr>
              <a:t>Fair reimbursement and new policies on value-based care</a:t>
            </a:r>
          </a:p>
        </p:txBody>
      </p:sp>
      <p:sp>
        <p:nvSpPr>
          <p:cNvPr id="16" name="TextBox 16"/>
          <p:cNvSpPr txBox="1"/>
          <p:nvPr/>
        </p:nvSpPr>
        <p:spPr>
          <a:xfrm>
            <a:off x="10025028" y="4401062"/>
            <a:ext cx="3314448" cy="641350"/>
          </a:xfrm>
          <a:prstGeom prst="rect">
            <a:avLst/>
          </a:prstGeom>
        </p:spPr>
        <p:txBody>
          <a:bodyPr lIns="0" tIns="0" rIns="0" bIns="0" rtlCol="0" anchor="t">
            <a:spAutoFit/>
          </a:bodyPr>
          <a:lstStyle/>
          <a:p>
            <a:pPr algn="ctr">
              <a:lnSpc>
                <a:spcPts val="2600"/>
              </a:lnSpc>
            </a:pPr>
            <a:r>
              <a:rPr lang="en-US" sz="2000">
                <a:solidFill>
                  <a:srgbClr val="000000"/>
                </a:solidFill>
                <a:latin typeface="Cerebri"/>
              </a:rPr>
              <a:t>Procedures approved for the ASC setting</a:t>
            </a:r>
          </a:p>
        </p:txBody>
      </p:sp>
      <p:sp>
        <p:nvSpPr>
          <p:cNvPr id="17" name="TextBox 17"/>
          <p:cNvSpPr txBox="1"/>
          <p:nvPr/>
        </p:nvSpPr>
        <p:spPr>
          <a:xfrm>
            <a:off x="14238936" y="4401062"/>
            <a:ext cx="1892823" cy="641350"/>
          </a:xfrm>
          <a:prstGeom prst="rect">
            <a:avLst/>
          </a:prstGeom>
        </p:spPr>
        <p:txBody>
          <a:bodyPr lIns="0" tIns="0" rIns="0" bIns="0" rtlCol="0" anchor="t">
            <a:spAutoFit/>
          </a:bodyPr>
          <a:lstStyle/>
          <a:p>
            <a:pPr algn="ctr">
              <a:lnSpc>
                <a:spcPts val="2600"/>
              </a:lnSpc>
            </a:pPr>
            <a:r>
              <a:rPr lang="en-US" sz="2000">
                <a:solidFill>
                  <a:srgbClr val="000000"/>
                </a:solidFill>
                <a:latin typeface="Cerebri"/>
              </a:rPr>
              <a:t>Single payer proposals</a:t>
            </a:r>
          </a:p>
        </p:txBody>
      </p:sp>
      <p:sp>
        <p:nvSpPr>
          <p:cNvPr id="18" name="TextBox 18"/>
          <p:cNvSpPr txBox="1"/>
          <p:nvPr/>
        </p:nvSpPr>
        <p:spPr>
          <a:xfrm>
            <a:off x="1781840" y="6905252"/>
            <a:ext cx="2468536" cy="641350"/>
          </a:xfrm>
          <a:prstGeom prst="rect">
            <a:avLst/>
          </a:prstGeom>
        </p:spPr>
        <p:txBody>
          <a:bodyPr lIns="0" tIns="0" rIns="0" bIns="0" rtlCol="0" anchor="t">
            <a:spAutoFit/>
          </a:bodyPr>
          <a:lstStyle/>
          <a:p>
            <a:pPr algn="ctr">
              <a:lnSpc>
                <a:spcPts val="2600"/>
              </a:lnSpc>
            </a:pPr>
            <a:r>
              <a:rPr lang="en-US" sz="2000">
                <a:solidFill>
                  <a:srgbClr val="000000"/>
                </a:solidFill>
                <a:latin typeface="Cerebri"/>
              </a:rPr>
              <a:t>Out of network options</a:t>
            </a:r>
          </a:p>
        </p:txBody>
      </p:sp>
      <p:sp>
        <p:nvSpPr>
          <p:cNvPr id="19" name="TextBox 19"/>
          <p:cNvSpPr txBox="1"/>
          <p:nvPr/>
        </p:nvSpPr>
        <p:spPr>
          <a:xfrm>
            <a:off x="5626959" y="6905252"/>
            <a:ext cx="3243182" cy="641350"/>
          </a:xfrm>
          <a:prstGeom prst="rect">
            <a:avLst/>
          </a:prstGeom>
        </p:spPr>
        <p:txBody>
          <a:bodyPr lIns="0" tIns="0" rIns="0" bIns="0" rtlCol="0" anchor="t">
            <a:spAutoFit/>
          </a:bodyPr>
          <a:lstStyle/>
          <a:p>
            <a:pPr algn="ctr">
              <a:lnSpc>
                <a:spcPts val="2600"/>
              </a:lnSpc>
            </a:pPr>
            <a:r>
              <a:rPr lang="en-US" sz="2000">
                <a:solidFill>
                  <a:srgbClr val="000000"/>
                </a:solidFill>
                <a:latin typeface="Cerebri"/>
              </a:rPr>
              <a:t>Oversight, reporting and licensure issues </a:t>
            </a:r>
          </a:p>
        </p:txBody>
      </p:sp>
      <p:sp>
        <p:nvSpPr>
          <p:cNvPr id="20" name="TextBox 20"/>
          <p:cNvSpPr txBox="1"/>
          <p:nvPr/>
        </p:nvSpPr>
        <p:spPr>
          <a:xfrm>
            <a:off x="10869784" y="6905252"/>
            <a:ext cx="1624937" cy="641350"/>
          </a:xfrm>
          <a:prstGeom prst="rect">
            <a:avLst/>
          </a:prstGeom>
        </p:spPr>
        <p:txBody>
          <a:bodyPr lIns="0" tIns="0" rIns="0" bIns="0" rtlCol="0" anchor="t">
            <a:spAutoFit/>
          </a:bodyPr>
          <a:lstStyle/>
          <a:p>
            <a:pPr algn="ctr">
              <a:lnSpc>
                <a:spcPts val="2600"/>
              </a:lnSpc>
            </a:pPr>
            <a:r>
              <a:rPr lang="en-US" sz="2000">
                <a:solidFill>
                  <a:srgbClr val="000000"/>
                </a:solidFill>
                <a:latin typeface="Cerebri"/>
              </a:rPr>
              <a:t>Protecting </a:t>
            </a:r>
          </a:p>
          <a:p>
            <a:pPr algn="ctr">
              <a:lnSpc>
                <a:spcPts val="2600"/>
              </a:lnSpc>
            </a:pPr>
            <a:r>
              <a:rPr lang="en-US" sz="2000">
                <a:solidFill>
                  <a:srgbClr val="000000"/>
                </a:solidFill>
                <a:latin typeface="Cerebri"/>
              </a:rPr>
              <a:t>MICRA</a:t>
            </a:r>
          </a:p>
        </p:txBody>
      </p:sp>
      <p:sp>
        <p:nvSpPr>
          <p:cNvPr id="21" name="TextBox 21"/>
          <p:cNvSpPr txBox="1"/>
          <p:nvPr/>
        </p:nvSpPr>
        <p:spPr>
          <a:xfrm>
            <a:off x="13841279" y="6905252"/>
            <a:ext cx="2688138" cy="641350"/>
          </a:xfrm>
          <a:prstGeom prst="rect">
            <a:avLst/>
          </a:prstGeom>
        </p:spPr>
        <p:txBody>
          <a:bodyPr lIns="0" tIns="0" rIns="0" bIns="0" rtlCol="0" anchor="t">
            <a:spAutoFit/>
          </a:bodyPr>
          <a:lstStyle/>
          <a:p>
            <a:pPr algn="ctr">
              <a:lnSpc>
                <a:spcPts val="2600"/>
              </a:lnSpc>
            </a:pPr>
            <a:r>
              <a:rPr lang="en-US" sz="2000">
                <a:solidFill>
                  <a:srgbClr val="000000"/>
                </a:solidFill>
                <a:latin typeface="Cerebri"/>
              </a:rPr>
              <a:t>Rules on mergers and acquisitions </a:t>
            </a:r>
          </a:p>
        </p:txBody>
      </p:sp>
      <p:grpSp>
        <p:nvGrpSpPr>
          <p:cNvPr id="22" name="Group 22"/>
          <p:cNvGrpSpPr/>
          <p:nvPr/>
        </p:nvGrpSpPr>
        <p:grpSpPr>
          <a:xfrm>
            <a:off x="0" y="9296355"/>
            <a:ext cx="18288000" cy="560313"/>
            <a:chOff x="0" y="0"/>
            <a:chExt cx="18653135" cy="571500"/>
          </a:xfrm>
        </p:grpSpPr>
        <p:sp>
          <p:nvSpPr>
            <p:cNvPr id="23" name="Freeform 23"/>
            <p:cNvSpPr/>
            <p:nvPr/>
          </p:nvSpPr>
          <p:spPr>
            <a:xfrm>
              <a:off x="0" y="255270"/>
              <a:ext cx="18653134" cy="69850"/>
            </a:xfrm>
            <a:custGeom>
              <a:avLst/>
              <a:gdLst/>
              <a:ahLst/>
              <a:cxnLst/>
              <a:rect l="l" t="t" r="r" b="b"/>
              <a:pathLst>
                <a:path w="18653134" h="69850">
                  <a:moveTo>
                    <a:pt x="18362306" y="0"/>
                  </a:moveTo>
                  <a:lnTo>
                    <a:pt x="0" y="0"/>
                  </a:lnTo>
                  <a:lnTo>
                    <a:pt x="0" y="69850"/>
                  </a:lnTo>
                  <a:lnTo>
                    <a:pt x="18653134" y="69850"/>
                  </a:lnTo>
                  <a:lnTo>
                    <a:pt x="18653134" y="0"/>
                  </a:lnTo>
                  <a:close/>
                </a:path>
              </a:pathLst>
            </a:custGeom>
            <a:solidFill>
              <a:srgbClr val="1A3663"/>
            </a:solidFill>
          </p:spPr>
        </p:sp>
      </p:grpSp>
      <p:pic>
        <p:nvPicPr>
          <p:cNvPr id="24" name="Picture 24"/>
          <p:cNvPicPr>
            <a:picLocks noChangeAspect="1"/>
          </p:cNvPicPr>
          <p:nvPr/>
        </p:nvPicPr>
        <p:blipFill>
          <a:blip r:embed="rId18"/>
          <a:srcRect l="11820" r="43988" b="2434"/>
          <a:stretch>
            <a:fillRect/>
          </a:stretch>
        </p:blipFill>
        <p:spPr>
          <a:xfrm rot="-7019086">
            <a:off x="803606" y="5229139"/>
            <a:ext cx="5049255" cy="7431783"/>
          </a:xfrm>
          <a:prstGeom prst="rect">
            <a:avLst/>
          </a:prstGeom>
        </p:spPr>
      </p:pic>
      <p:sp>
        <p:nvSpPr>
          <p:cNvPr id="25" name="AutoShape 25"/>
          <p:cNvSpPr/>
          <p:nvPr/>
        </p:nvSpPr>
        <p:spPr>
          <a:xfrm>
            <a:off x="0" y="9766719"/>
            <a:ext cx="18288000" cy="637277"/>
          </a:xfrm>
          <a:prstGeom prst="rect">
            <a:avLst/>
          </a:prstGeom>
          <a:solidFill>
            <a:srgbClr val="D7E3F4"/>
          </a:solid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A36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9000"/>
          </a:blip>
          <a:srcRect l="21749" r="21749"/>
          <a:stretch>
            <a:fillRect/>
          </a:stretch>
        </p:blipFill>
        <p:spPr>
          <a:xfrm>
            <a:off x="0" y="0"/>
            <a:ext cx="8715682" cy="10287000"/>
          </a:xfrm>
          <a:prstGeom prst="rect">
            <a:avLst/>
          </a:prstGeom>
        </p:spPr>
      </p:pic>
      <p:sp>
        <p:nvSpPr>
          <p:cNvPr id="7" name="AutoShape 7"/>
          <p:cNvSpPr/>
          <p:nvPr/>
        </p:nvSpPr>
        <p:spPr>
          <a:xfrm>
            <a:off x="8715682" y="0"/>
            <a:ext cx="9572318" cy="10287000"/>
          </a:xfrm>
          <a:prstGeom prst="rect">
            <a:avLst/>
          </a:prstGeom>
          <a:solidFill>
            <a:srgbClr val="FFFFFF"/>
          </a:solidFill>
        </p:spPr>
      </p:sp>
      <p:grpSp>
        <p:nvGrpSpPr>
          <p:cNvPr id="8" name="Group 8"/>
          <p:cNvGrpSpPr/>
          <p:nvPr/>
        </p:nvGrpSpPr>
        <p:grpSpPr>
          <a:xfrm>
            <a:off x="0" y="9296355"/>
            <a:ext cx="18288000" cy="470364"/>
            <a:chOff x="0" y="0"/>
            <a:chExt cx="22220197" cy="571500"/>
          </a:xfrm>
        </p:grpSpPr>
        <p:sp>
          <p:nvSpPr>
            <p:cNvPr id="9" name="Freeform 9"/>
            <p:cNvSpPr/>
            <p:nvPr/>
          </p:nvSpPr>
          <p:spPr>
            <a:xfrm>
              <a:off x="0" y="255270"/>
              <a:ext cx="22220197" cy="69850"/>
            </a:xfrm>
            <a:custGeom>
              <a:avLst/>
              <a:gdLst/>
              <a:ahLst/>
              <a:cxnLst/>
              <a:rect l="l" t="t" r="r" b="b"/>
              <a:pathLst>
                <a:path w="22220197" h="69850">
                  <a:moveTo>
                    <a:pt x="21929367" y="0"/>
                  </a:moveTo>
                  <a:lnTo>
                    <a:pt x="0" y="0"/>
                  </a:lnTo>
                  <a:lnTo>
                    <a:pt x="0" y="69850"/>
                  </a:lnTo>
                  <a:lnTo>
                    <a:pt x="22220197" y="69850"/>
                  </a:lnTo>
                  <a:lnTo>
                    <a:pt x="22220197" y="0"/>
                  </a:lnTo>
                  <a:close/>
                </a:path>
              </a:pathLst>
            </a:custGeom>
            <a:solidFill>
              <a:srgbClr val="D7E3F4"/>
            </a:solidFill>
          </p:spPr>
        </p:sp>
      </p:grpSp>
      <p:sp>
        <p:nvSpPr>
          <p:cNvPr id="11" name="TextBox 11"/>
          <p:cNvSpPr txBox="1"/>
          <p:nvPr/>
        </p:nvSpPr>
        <p:spPr>
          <a:xfrm>
            <a:off x="1218159" y="1145965"/>
            <a:ext cx="6557811" cy="2469779"/>
          </a:xfrm>
          <a:prstGeom prst="rect">
            <a:avLst/>
          </a:prstGeom>
        </p:spPr>
        <p:txBody>
          <a:bodyPr lIns="0" tIns="0" rIns="0" bIns="0" rtlCol="0" anchor="t">
            <a:spAutoFit/>
          </a:bodyPr>
          <a:lstStyle/>
          <a:p>
            <a:pPr marL="0" lvl="0" indent="0" algn="l">
              <a:lnSpc>
                <a:spcPts val="6500"/>
              </a:lnSpc>
              <a:spcBef>
                <a:spcPct val="0"/>
              </a:spcBef>
            </a:pPr>
            <a:r>
              <a:rPr lang="en-US" sz="5000" spc="-50" dirty="0">
                <a:solidFill>
                  <a:srgbClr val="FFFFFF"/>
                </a:solidFill>
                <a:latin typeface="Cerebri Bold"/>
              </a:rPr>
              <a:t>Powerful Political Interests are Actively Opposing ASCs</a:t>
            </a:r>
          </a:p>
        </p:txBody>
      </p:sp>
      <p:sp>
        <p:nvSpPr>
          <p:cNvPr id="12" name="TextBox 8">
            <a:extLst>
              <a:ext uri="{FF2B5EF4-FFF2-40B4-BE49-F238E27FC236}">
                <a16:creationId xmlns:a16="http://schemas.microsoft.com/office/drawing/2014/main" id="{D5856112-5C70-4873-BB54-15E161205CA4}"/>
              </a:ext>
            </a:extLst>
          </p:cNvPr>
          <p:cNvSpPr txBox="1"/>
          <p:nvPr/>
        </p:nvSpPr>
        <p:spPr>
          <a:xfrm>
            <a:off x="9144000" y="1707777"/>
            <a:ext cx="8686800" cy="7473713"/>
          </a:xfrm>
          <a:prstGeom prst="rect">
            <a:avLst/>
          </a:prstGeom>
        </p:spPr>
        <p:txBody>
          <a:bodyPr wrap="square" lIns="0" tIns="0" rIns="0" bIns="0" rtlCol="0" anchor="t">
            <a:spAutoFit/>
          </a:bodyPr>
          <a:lstStyle/>
          <a:p>
            <a:pPr marL="215900" lvl="1">
              <a:lnSpc>
                <a:spcPts val="2600"/>
              </a:lnSpc>
            </a:pPr>
            <a:r>
              <a:rPr lang="en-US" sz="2000" spc="40" dirty="0">
                <a:solidFill>
                  <a:srgbClr val="14110F"/>
                </a:solidFill>
                <a:latin typeface="Cerebri"/>
              </a:rPr>
              <a:t>SEIU Letter to the CA Legislature – April 5, 2021</a:t>
            </a:r>
          </a:p>
          <a:p>
            <a:pPr marL="215900" lvl="1">
              <a:lnSpc>
                <a:spcPts val="2600"/>
              </a:lnSpc>
            </a:pPr>
            <a:endParaRPr lang="en-US" sz="2000" spc="40" dirty="0">
              <a:solidFill>
                <a:srgbClr val="14110F"/>
              </a:solidFill>
              <a:latin typeface="Cerebri"/>
            </a:endParaRPr>
          </a:p>
          <a:p>
            <a:pPr marL="215900" lvl="1">
              <a:lnSpc>
                <a:spcPts val="2600"/>
              </a:lnSpc>
              <a:spcAft>
                <a:spcPts val="600"/>
              </a:spcAft>
            </a:pPr>
            <a:r>
              <a:rPr lang="en-US" sz="2000" i="1" spc="40" dirty="0">
                <a:solidFill>
                  <a:srgbClr val="14110F"/>
                </a:solidFill>
                <a:latin typeface="Cerebri"/>
              </a:rPr>
              <a:t>“ASCs, with their lack of reporting, insufficient regulatory oversight, and the potential for perverse financial incentives, create unnecessary risks for patients. </a:t>
            </a:r>
            <a:endParaRPr lang="en-US" sz="1050" i="1" spc="40" dirty="0">
              <a:solidFill>
                <a:srgbClr val="14110F"/>
              </a:solidFill>
              <a:latin typeface="Cerebri"/>
            </a:endParaRPr>
          </a:p>
          <a:p>
            <a:pPr marL="215900" lvl="1">
              <a:lnSpc>
                <a:spcPts val="2600"/>
              </a:lnSpc>
              <a:spcAft>
                <a:spcPts val="600"/>
              </a:spcAft>
            </a:pPr>
            <a:r>
              <a:rPr lang="en-US" sz="2000" i="1" spc="40" dirty="0">
                <a:solidFill>
                  <a:srgbClr val="14110F"/>
                </a:solidFill>
                <a:latin typeface="Cerebri"/>
              </a:rPr>
              <a:t>Most ASCs are not licensed in California and are covered by a patchwork of private accreditors who oversee the physician-owned ASCs. California is one of the few states that has given private accreditors a lead role in reviewing clinics’ policies and procedures, creating a troubling lack of oversight and regulation, which has jeopardized patient safety. Given this lack of oversight, it is inappropriate to give additional responsibilities to ASCs without first ensuring that patients will be as safe as they would have been receiving the same procedure in a hospital.  . . </a:t>
            </a:r>
            <a:endParaRPr lang="en-US" sz="1050" i="1" spc="40" dirty="0">
              <a:solidFill>
                <a:srgbClr val="14110F"/>
              </a:solidFill>
              <a:latin typeface="Cerebri"/>
            </a:endParaRPr>
          </a:p>
          <a:p>
            <a:pPr marL="215900" lvl="1">
              <a:lnSpc>
                <a:spcPts val="2600"/>
              </a:lnSpc>
              <a:spcAft>
                <a:spcPts val="600"/>
              </a:spcAft>
            </a:pPr>
            <a:r>
              <a:rPr lang="en-US" sz="2000" i="1" spc="40" dirty="0">
                <a:solidFill>
                  <a:srgbClr val="14110F"/>
                </a:solidFill>
                <a:latin typeface="Cerebri"/>
              </a:rPr>
              <a:t>Many ASCs in California are partially or wholly owned by physicians who may refer patients to their own facility. While the physician is required to disclose this financial relationship to patients, that disclosure is not adequate to ensure the patient is given care in the appropriate setting. Prohibiting a physician from referring a patient to an ASC where they have [finical] interest, would help erect guardrails on patient referrals and ensure that patients are getting the right care in the right setting, without outside financial influences.”</a:t>
            </a:r>
            <a:endParaRPr lang="en-US" spc="40" dirty="0">
              <a:solidFill>
                <a:srgbClr val="000000"/>
              </a:solidFill>
              <a:latin typeface="Century Gothic" panose="020B0502020202020204" pitchFamily="34" charset="0"/>
            </a:endParaRPr>
          </a:p>
        </p:txBody>
      </p:sp>
      <p:pic>
        <p:nvPicPr>
          <p:cNvPr id="13" name="Picture 12">
            <a:extLst>
              <a:ext uri="{FF2B5EF4-FFF2-40B4-BE49-F238E27FC236}">
                <a16:creationId xmlns:a16="http://schemas.microsoft.com/office/drawing/2014/main" id="{012DCEEA-B464-43EB-B278-4F2B4E62B2E8}"/>
              </a:ext>
            </a:extLst>
          </p:cNvPr>
          <p:cNvPicPr>
            <a:picLocks noChangeAspect="1"/>
          </p:cNvPicPr>
          <p:nvPr/>
        </p:nvPicPr>
        <p:blipFill>
          <a:blip r:embed="rId3"/>
          <a:stretch>
            <a:fillRect/>
          </a:stretch>
        </p:blipFill>
        <p:spPr>
          <a:xfrm>
            <a:off x="12249150" y="287151"/>
            <a:ext cx="1238250" cy="1095375"/>
          </a:xfrm>
          <a:prstGeom prst="rect">
            <a:avLst/>
          </a:prstGeom>
        </p:spPr>
      </p:pic>
    </p:spTree>
    <p:extLst>
      <p:ext uri="{BB962C8B-B14F-4D97-AF65-F5344CB8AC3E}">
        <p14:creationId xmlns:p14="http://schemas.microsoft.com/office/powerpoint/2010/main" val="3087662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FE8F4"/>
        </a:solidFill>
        <a:effectLst/>
      </p:bgPr>
    </p:bg>
    <p:spTree>
      <p:nvGrpSpPr>
        <p:cNvPr id="1" name=""/>
        <p:cNvGrpSpPr/>
        <p:nvPr/>
      </p:nvGrpSpPr>
      <p:grpSpPr>
        <a:xfrm>
          <a:off x="0" y="0"/>
          <a:ext cx="0" cy="0"/>
          <a:chOff x="0" y="0"/>
          <a:chExt cx="0" cy="0"/>
        </a:xfrm>
      </p:grpSpPr>
      <p:sp>
        <p:nvSpPr>
          <p:cNvPr id="27" name="TextBox 27"/>
          <p:cNvSpPr txBox="1"/>
          <p:nvPr/>
        </p:nvSpPr>
        <p:spPr>
          <a:xfrm>
            <a:off x="2982223" y="1251440"/>
            <a:ext cx="12323553" cy="803275"/>
          </a:xfrm>
          <a:prstGeom prst="rect">
            <a:avLst/>
          </a:prstGeom>
        </p:spPr>
        <p:txBody>
          <a:bodyPr lIns="0" tIns="0" rIns="0" bIns="0" rtlCol="0" anchor="t">
            <a:spAutoFit/>
          </a:bodyPr>
          <a:lstStyle/>
          <a:p>
            <a:pPr marL="0" lvl="0" indent="0" algn="l">
              <a:lnSpc>
                <a:spcPts val="6500"/>
              </a:lnSpc>
              <a:spcBef>
                <a:spcPct val="0"/>
              </a:spcBef>
            </a:pPr>
            <a:r>
              <a:rPr lang="en-US" sz="5000" spc="-50">
                <a:solidFill>
                  <a:srgbClr val="1A3663"/>
                </a:solidFill>
                <a:latin typeface="Cerebri Bold"/>
              </a:rPr>
              <a:t>Comparing the Numbers– Cash on Hand</a:t>
            </a:r>
          </a:p>
        </p:txBody>
      </p:sp>
      <p:sp>
        <p:nvSpPr>
          <p:cNvPr id="28" name="AutoShape 28"/>
          <p:cNvSpPr/>
          <p:nvPr/>
        </p:nvSpPr>
        <p:spPr>
          <a:xfrm>
            <a:off x="0" y="9766719"/>
            <a:ext cx="18288000" cy="520281"/>
          </a:xfrm>
          <a:prstGeom prst="rect">
            <a:avLst/>
          </a:prstGeom>
          <a:solidFill>
            <a:srgbClr val="1A3663"/>
          </a:solidFill>
        </p:spPr>
      </p:sp>
      <p:grpSp>
        <p:nvGrpSpPr>
          <p:cNvPr id="29" name="Group 29"/>
          <p:cNvGrpSpPr/>
          <p:nvPr/>
        </p:nvGrpSpPr>
        <p:grpSpPr>
          <a:xfrm>
            <a:off x="0" y="9296355"/>
            <a:ext cx="18288000" cy="470364"/>
            <a:chOff x="0" y="0"/>
            <a:chExt cx="22220197" cy="571500"/>
          </a:xfrm>
        </p:grpSpPr>
        <p:sp>
          <p:nvSpPr>
            <p:cNvPr id="30" name="Freeform 30"/>
            <p:cNvSpPr/>
            <p:nvPr/>
          </p:nvSpPr>
          <p:spPr>
            <a:xfrm>
              <a:off x="0" y="255270"/>
              <a:ext cx="22220197" cy="69850"/>
            </a:xfrm>
            <a:custGeom>
              <a:avLst/>
              <a:gdLst/>
              <a:ahLst/>
              <a:cxnLst/>
              <a:rect l="l" t="t" r="r" b="b"/>
              <a:pathLst>
                <a:path w="22220197" h="69850">
                  <a:moveTo>
                    <a:pt x="21929367" y="0"/>
                  </a:moveTo>
                  <a:lnTo>
                    <a:pt x="0" y="0"/>
                  </a:lnTo>
                  <a:lnTo>
                    <a:pt x="0" y="69850"/>
                  </a:lnTo>
                  <a:lnTo>
                    <a:pt x="22220197" y="69850"/>
                  </a:lnTo>
                  <a:lnTo>
                    <a:pt x="22220197" y="0"/>
                  </a:lnTo>
                  <a:close/>
                </a:path>
              </a:pathLst>
            </a:custGeom>
            <a:solidFill>
              <a:srgbClr val="FFFFFF"/>
            </a:solidFill>
          </p:spPr>
        </p:sp>
      </p:grpSp>
      <p:grpSp>
        <p:nvGrpSpPr>
          <p:cNvPr id="31" name="Group 2">
            <a:extLst>
              <a:ext uri="{FF2B5EF4-FFF2-40B4-BE49-F238E27FC236}">
                <a16:creationId xmlns:a16="http://schemas.microsoft.com/office/drawing/2014/main" id="{96258E1D-A118-4B01-A528-F0EEB5ECAFCB}"/>
              </a:ext>
            </a:extLst>
          </p:cNvPr>
          <p:cNvGrpSpPr/>
          <p:nvPr/>
        </p:nvGrpSpPr>
        <p:grpSpPr>
          <a:xfrm>
            <a:off x="685800" y="2255471"/>
            <a:ext cx="16777265" cy="6317029"/>
            <a:chOff x="-185509" y="-38100"/>
            <a:chExt cx="22369686" cy="8422705"/>
          </a:xfrm>
        </p:grpSpPr>
        <p:sp>
          <p:nvSpPr>
            <p:cNvPr id="32" name="TextBox 3">
              <a:extLst>
                <a:ext uri="{FF2B5EF4-FFF2-40B4-BE49-F238E27FC236}">
                  <a16:creationId xmlns:a16="http://schemas.microsoft.com/office/drawing/2014/main" id="{DE5CF96F-3D98-4C6B-A5EA-62605772BD7A}"/>
                </a:ext>
              </a:extLst>
            </p:cNvPr>
            <p:cNvSpPr txBox="1"/>
            <p:nvPr/>
          </p:nvSpPr>
          <p:spPr>
            <a:xfrm>
              <a:off x="1668795" y="7618078"/>
              <a:ext cx="2279571" cy="372219"/>
            </a:xfrm>
            <a:prstGeom prst="rect">
              <a:avLst/>
            </a:prstGeom>
          </p:spPr>
          <p:txBody>
            <a:bodyPr lIns="0" tIns="0" rIns="0" bIns="0" rtlCol="0" anchor="t">
              <a:spAutoFit/>
            </a:bodyPr>
            <a:lstStyle/>
            <a:p>
              <a:pPr algn="ctr">
                <a:lnSpc>
                  <a:spcPts val="2350"/>
                </a:lnSpc>
              </a:pPr>
              <a:r>
                <a:rPr lang="en-US" sz="1679" dirty="0">
                  <a:solidFill>
                    <a:srgbClr val="000000"/>
                  </a:solidFill>
                  <a:latin typeface="Open Sans Light"/>
                </a:rPr>
                <a:t>CA Hospital Assoc</a:t>
              </a:r>
            </a:p>
          </p:txBody>
        </p:sp>
        <p:sp>
          <p:nvSpPr>
            <p:cNvPr id="33" name="TextBox 4">
              <a:extLst>
                <a:ext uri="{FF2B5EF4-FFF2-40B4-BE49-F238E27FC236}">
                  <a16:creationId xmlns:a16="http://schemas.microsoft.com/office/drawing/2014/main" id="{D97A6964-CBD7-4629-8721-437A6D4302F4}"/>
                </a:ext>
              </a:extLst>
            </p:cNvPr>
            <p:cNvSpPr txBox="1"/>
            <p:nvPr/>
          </p:nvSpPr>
          <p:spPr>
            <a:xfrm>
              <a:off x="4261095" y="7621280"/>
              <a:ext cx="2926039" cy="372219"/>
            </a:xfrm>
            <a:prstGeom prst="rect">
              <a:avLst/>
            </a:prstGeom>
          </p:spPr>
          <p:txBody>
            <a:bodyPr lIns="0" tIns="0" rIns="0" bIns="0" rtlCol="0" anchor="t">
              <a:spAutoFit/>
            </a:bodyPr>
            <a:lstStyle/>
            <a:p>
              <a:pPr algn="ctr">
                <a:lnSpc>
                  <a:spcPts val="2350"/>
                </a:lnSpc>
              </a:pPr>
              <a:r>
                <a:rPr lang="en-US" sz="1679" dirty="0">
                  <a:solidFill>
                    <a:srgbClr val="000000"/>
                  </a:solidFill>
                  <a:latin typeface="Open Sans Light"/>
                </a:rPr>
                <a:t>CA Medical Association</a:t>
              </a:r>
            </a:p>
          </p:txBody>
        </p:sp>
        <p:sp>
          <p:nvSpPr>
            <p:cNvPr id="34" name="TextBox 5">
              <a:extLst>
                <a:ext uri="{FF2B5EF4-FFF2-40B4-BE49-F238E27FC236}">
                  <a16:creationId xmlns:a16="http://schemas.microsoft.com/office/drawing/2014/main" id="{0EA96C4E-9D54-4BA6-AF89-5874DC3E8A6C}"/>
                </a:ext>
              </a:extLst>
            </p:cNvPr>
            <p:cNvSpPr txBox="1"/>
            <p:nvPr/>
          </p:nvSpPr>
          <p:spPr>
            <a:xfrm>
              <a:off x="7491643" y="7618078"/>
              <a:ext cx="2698608" cy="372219"/>
            </a:xfrm>
            <a:prstGeom prst="rect">
              <a:avLst/>
            </a:prstGeom>
          </p:spPr>
          <p:txBody>
            <a:bodyPr lIns="0" tIns="0" rIns="0" bIns="0" rtlCol="0" anchor="t">
              <a:spAutoFit/>
            </a:bodyPr>
            <a:lstStyle/>
            <a:p>
              <a:pPr algn="ctr">
                <a:lnSpc>
                  <a:spcPts val="2350"/>
                </a:lnSpc>
              </a:pPr>
              <a:r>
                <a:rPr lang="en-US" sz="1679" dirty="0">
                  <a:solidFill>
                    <a:srgbClr val="000000"/>
                  </a:solidFill>
                  <a:latin typeface="Open Sans Light"/>
                </a:rPr>
                <a:t>CA Ortho Association</a:t>
              </a:r>
            </a:p>
          </p:txBody>
        </p:sp>
        <p:sp>
          <p:nvSpPr>
            <p:cNvPr id="35" name="TextBox 6">
              <a:extLst>
                <a:ext uri="{FF2B5EF4-FFF2-40B4-BE49-F238E27FC236}">
                  <a16:creationId xmlns:a16="http://schemas.microsoft.com/office/drawing/2014/main" id="{B7B2853D-E327-4D79-B50E-4890839A7C83}"/>
                </a:ext>
              </a:extLst>
            </p:cNvPr>
            <p:cNvSpPr txBox="1"/>
            <p:nvPr/>
          </p:nvSpPr>
          <p:spPr>
            <a:xfrm>
              <a:off x="11422046" y="7618078"/>
              <a:ext cx="746713" cy="372219"/>
            </a:xfrm>
            <a:prstGeom prst="rect">
              <a:avLst/>
            </a:prstGeom>
          </p:spPr>
          <p:txBody>
            <a:bodyPr lIns="0" tIns="0" rIns="0" bIns="0" rtlCol="0" anchor="t">
              <a:spAutoFit/>
            </a:bodyPr>
            <a:lstStyle/>
            <a:p>
              <a:pPr algn="ctr">
                <a:lnSpc>
                  <a:spcPts val="2350"/>
                </a:lnSpc>
              </a:pPr>
              <a:r>
                <a:rPr lang="en-US" sz="1679" dirty="0">
                  <a:solidFill>
                    <a:srgbClr val="000000"/>
                  </a:solidFill>
                  <a:latin typeface="Open Sans Light"/>
                </a:rPr>
                <a:t>CASA </a:t>
              </a:r>
            </a:p>
          </p:txBody>
        </p:sp>
        <p:sp>
          <p:nvSpPr>
            <p:cNvPr id="36" name="TextBox 7">
              <a:extLst>
                <a:ext uri="{FF2B5EF4-FFF2-40B4-BE49-F238E27FC236}">
                  <a16:creationId xmlns:a16="http://schemas.microsoft.com/office/drawing/2014/main" id="{EF4BECAB-CEFB-4E2F-82AF-DC64556E1273}"/>
                </a:ext>
              </a:extLst>
            </p:cNvPr>
            <p:cNvSpPr txBox="1"/>
            <p:nvPr/>
          </p:nvSpPr>
          <p:spPr>
            <a:xfrm>
              <a:off x="14512276" y="7618078"/>
              <a:ext cx="502207" cy="372219"/>
            </a:xfrm>
            <a:prstGeom prst="rect">
              <a:avLst/>
            </a:prstGeom>
          </p:spPr>
          <p:txBody>
            <a:bodyPr lIns="0" tIns="0" rIns="0" bIns="0" rtlCol="0" anchor="t">
              <a:spAutoFit/>
            </a:bodyPr>
            <a:lstStyle/>
            <a:p>
              <a:pPr algn="ctr">
                <a:lnSpc>
                  <a:spcPts val="2350"/>
                </a:lnSpc>
              </a:pPr>
              <a:r>
                <a:rPr lang="en-US" sz="1679" dirty="0">
                  <a:solidFill>
                    <a:srgbClr val="000000"/>
                  </a:solidFill>
                  <a:latin typeface="Open Sans Light"/>
                </a:rPr>
                <a:t>CSA</a:t>
              </a:r>
            </a:p>
          </p:txBody>
        </p:sp>
        <p:sp>
          <p:nvSpPr>
            <p:cNvPr id="37" name="TextBox 8">
              <a:extLst>
                <a:ext uri="{FF2B5EF4-FFF2-40B4-BE49-F238E27FC236}">
                  <a16:creationId xmlns:a16="http://schemas.microsoft.com/office/drawing/2014/main" id="{9AACBAA8-279E-448A-B181-A51FE99F98B3}"/>
                </a:ext>
              </a:extLst>
            </p:cNvPr>
            <p:cNvSpPr txBox="1"/>
            <p:nvPr/>
          </p:nvSpPr>
          <p:spPr>
            <a:xfrm>
              <a:off x="17390932" y="7613236"/>
              <a:ext cx="761728" cy="381900"/>
            </a:xfrm>
            <a:prstGeom prst="rect">
              <a:avLst/>
            </a:prstGeom>
          </p:spPr>
          <p:txBody>
            <a:bodyPr wrap="square" lIns="0" tIns="0" rIns="0" bIns="0" rtlCol="0" anchor="t">
              <a:spAutoFit/>
            </a:bodyPr>
            <a:lstStyle/>
            <a:p>
              <a:pPr algn="ctr">
                <a:lnSpc>
                  <a:spcPts val="2350"/>
                </a:lnSpc>
              </a:pPr>
              <a:r>
                <a:rPr lang="en-US" sz="1679" dirty="0">
                  <a:solidFill>
                    <a:srgbClr val="000000"/>
                  </a:solidFill>
                  <a:latin typeface="Open Sans Light"/>
                </a:rPr>
                <a:t>SEIU</a:t>
              </a:r>
            </a:p>
          </p:txBody>
        </p:sp>
        <p:sp>
          <p:nvSpPr>
            <p:cNvPr id="38" name="TextBox 9">
              <a:extLst>
                <a:ext uri="{FF2B5EF4-FFF2-40B4-BE49-F238E27FC236}">
                  <a16:creationId xmlns:a16="http://schemas.microsoft.com/office/drawing/2014/main" id="{AA49144E-B6CB-4105-9841-F00D4DDA0A92}"/>
                </a:ext>
              </a:extLst>
            </p:cNvPr>
            <p:cNvSpPr txBox="1"/>
            <p:nvPr/>
          </p:nvSpPr>
          <p:spPr>
            <a:xfrm>
              <a:off x="19288569" y="7592336"/>
              <a:ext cx="2895608" cy="792269"/>
            </a:xfrm>
            <a:prstGeom prst="rect">
              <a:avLst/>
            </a:prstGeom>
          </p:spPr>
          <p:txBody>
            <a:bodyPr wrap="square" lIns="0" tIns="0" rIns="0" bIns="0" rtlCol="0" anchor="t">
              <a:spAutoFit/>
            </a:bodyPr>
            <a:lstStyle/>
            <a:p>
              <a:pPr algn="ctr">
                <a:lnSpc>
                  <a:spcPts val="2350"/>
                </a:lnSpc>
              </a:pPr>
              <a:r>
                <a:rPr lang="en-US" sz="1679" dirty="0">
                  <a:solidFill>
                    <a:srgbClr val="000000"/>
                  </a:solidFill>
                  <a:latin typeface="Open Sans Light"/>
                </a:rPr>
                <a:t>CA Assoc of </a:t>
              </a:r>
            </a:p>
            <a:p>
              <a:pPr algn="ctr">
                <a:lnSpc>
                  <a:spcPts val="2350"/>
                </a:lnSpc>
              </a:pPr>
              <a:r>
                <a:rPr lang="en-US" sz="1679" dirty="0">
                  <a:solidFill>
                    <a:srgbClr val="000000"/>
                  </a:solidFill>
                  <a:latin typeface="Open Sans Light"/>
                </a:rPr>
                <a:t>Health Facilities (SNFs)</a:t>
              </a:r>
            </a:p>
          </p:txBody>
        </p:sp>
        <p:grpSp>
          <p:nvGrpSpPr>
            <p:cNvPr id="39" name="Group 10">
              <a:extLst>
                <a:ext uri="{FF2B5EF4-FFF2-40B4-BE49-F238E27FC236}">
                  <a16:creationId xmlns:a16="http://schemas.microsoft.com/office/drawing/2014/main" id="{E6A8D2CF-46B2-42B9-B596-E5B4FC93EEAC}"/>
                </a:ext>
              </a:extLst>
            </p:cNvPr>
            <p:cNvGrpSpPr>
              <a:grpSpLocks noChangeAspect="1"/>
            </p:cNvGrpSpPr>
            <p:nvPr/>
          </p:nvGrpSpPr>
          <p:grpSpPr>
            <a:xfrm>
              <a:off x="1636715" y="167059"/>
              <a:ext cx="20411849" cy="7197770"/>
              <a:chOff x="0" y="0"/>
              <a:chExt cx="29172465" cy="10287000"/>
            </a:xfrm>
          </p:grpSpPr>
          <p:sp>
            <p:nvSpPr>
              <p:cNvPr id="54" name="Freeform 11">
                <a:extLst>
                  <a:ext uri="{FF2B5EF4-FFF2-40B4-BE49-F238E27FC236}">
                    <a16:creationId xmlns:a16="http://schemas.microsoft.com/office/drawing/2014/main" id="{9C6351B0-C9D9-4918-9D0A-3A061221134F}"/>
                  </a:ext>
                </a:extLst>
              </p:cNvPr>
              <p:cNvSpPr/>
              <p:nvPr/>
            </p:nvSpPr>
            <p:spPr>
              <a:xfrm>
                <a:off x="0" y="-6350"/>
                <a:ext cx="29172464" cy="12700"/>
              </a:xfrm>
              <a:custGeom>
                <a:avLst/>
                <a:gdLst/>
                <a:ahLst/>
                <a:cxnLst/>
                <a:rect l="l" t="t" r="r" b="b"/>
                <a:pathLst>
                  <a:path w="29172464" h="12700">
                    <a:moveTo>
                      <a:pt x="0" y="0"/>
                    </a:moveTo>
                    <a:lnTo>
                      <a:pt x="29172464" y="0"/>
                    </a:lnTo>
                    <a:lnTo>
                      <a:pt x="29172464" y="12700"/>
                    </a:lnTo>
                    <a:lnTo>
                      <a:pt x="0" y="12700"/>
                    </a:lnTo>
                    <a:close/>
                  </a:path>
                </a:pathLst>
              </a:custGeom>
              <a:solidFill>
                <a:srgbClr val="000000"/>
              </a:solidFill>
            </p:spPr>
          </p:sp>
          <p:sp>
            <p:nvSpPr>
              <p:cNvPr id="55" name="Freeform 12">
                <a:extLst>
                  <a:ext uri="{FF2B5EF4-FFF2-40B4-BE49-F238E27FC236}">
                    <a16:creationId xmlns:a16="http://schemas.microsoft.com/office/drawing/2014/main" id="{71877583-3C32-4C67-9068-AC612374C553}"/>
                  </a:ext>
                </a:extLst>
              </p:cNvPr>
              <p:cNvSpPr/>
              <p:nvPr/>
            </p:nvSpPr>
            <p:spPr>
              <a:xfrm>
                <a:off x="0" y="2051050"/>
                <a:ext cx="29172464" cy="12700"/>
              </a:xfrm>
              <a:custGeom>
                <a:avLst/>
                <a:gdLst/>
                <a:ahLst/>
                <a:cxnLst/>
                <a:rect l="l" t="t" r="r" b="b"/>
                <a:pathLst>
                  <a:path w="29172464" h="12700">
                    <a:moveTo>
                      <a:pt x="0" y="0"/>
                    </a:moveTo>
                    <a:lnTo>
                      <a:pt x="29172464" y="0"/>
                    </a:lnTo>
                    <a:lnTo>
                      <a:pt x="29172464" y="12700"/>
                    </a:lnTo>
                    <a:lnTo>
                      <a:pt x="0" y="12700"/>
                    </a:lnTo>
                    <a:close/>
                  </a:path>
                </a:pathLst>
              </a:custGeom>
              <a:solidFill>
                <a:srgbClr val="000000"/>
              </a:solidFill>
            </p:spPr>
          </p:sp>
          <p:sp>
            <p:nvSpPr>
              <p:cNvPr id="56" name="Freeform 13">
                <a:extLst>
                  <a:ext uri="{FF2B5EF4-FFF2-40B4-BE49-F238E27FC236}">
                    <a16:creationId xmlns:a16="http://schemas.microsoft.com/office/drawing/2014/main" id="{452F72C4-3649-4DED-9A87-2F791F304923}"/>
                  </a:ext>
                </a:extLst>
              </p:cNvPr>
              <p:cNvSpPr/>
              <p:nvPr/>
            </p:nvSpPr>
            <p:spPr>
              <a:xfrm>
                <a:off x="0" y="4108450"/>
                <a:ext cx="29172464" cy="12700"/>
              </a:xfrm>
              <a:custGeom>
                <a:avLst/>
                <a:gdLst/>
                <a:ahLst/>
                <a:cxnLst/>
                <a:rect l="l" t="t" r="r" b="b"/>
                <a:pathLst>
                  <a:path w="29172464" h="12700">
                    <a:moveTo>
                      <a:pt x="0" y="0"/>
                    </a:moveTo>
                    <a:lnTo>
                      <a:pt x="29172464" y="0"/>
                    </a:lnTo>
                    <a:lnTo>
                      <a:pt x="29172464" y="12700"/>
                    </a:lnTo>
                    <a:lnTo>
                      <a:pt x="0" y="12700"/>
                    </a:lnTo>
                    <a:close/>
                  </a:path>
                </a:pathLst>
              </a:custGeom>
              <a:solidFill>
                <a:srgbClr val="000000"/>
              </a:solidFill>
            </p:spPr>
          </p:sp>
          <p:sp>
            <p:nvSpPr>
              <p:cNvPr id="57" name="Freeform 14">
                <a:extLst>
                  <a:ext uri="{FF2B5EF4-FFF2-40B4-BE49-F238E27FC236}">
                    <a16:creationId xmlns:a16="http://schemas.microsoft.com/office/drawing/2014/main" id="{C8963445-F10F-4293-AB45-5E78ABAE9303}"/>
                  </a:ext>
                </a:extLst>
              </p:cNvPr>
              <p:cNvSpPr/>
              <p:nvPr/>
            </p:nvSpPr>
            <p:spPr>
              <a:xfrm>
                <a:off x="0" y="6165850"/>
                <a:ext cx="29172464" cy="12700"/>
              </a:xfrm>
              <a:custGeom>
                <a:avLst/>
                <a:gdLst/>
                <a:ahLst/>
                <a:cxnLst/>
                <a:rect l="l" t="t" r="r" b="b"/>
                <a:pathLst>
                  <a:path w="29172464" h="12700">
                    <a:moveTo>
                      <a:pt x="0" y="0"/>
                    </a:moveTo>
                    <a:lnTo>
                      <a:pt x="29172464" y="0"/>
                    </a:lnTo>
                    <a:lnTo>
                      <a:pt x="29172464" y="12700"/>
                    </a:lnTo>
                    <a:lnTo>
                      <a:pt x="0" y="12700"/>
                    </a:lnTo>
                    <a:close/>
                  </a:path>
                </a:pathLst>
              </a:custGeom>
              <a:solidFill>
                <a:srgbClr val="000000"/>
              </a:solidFill>
            </p:spPr>
          </p:sp>
          <p:sp>
            <p:nvSpPr>
              <p:cNvPr id="58" name="Freeform 15">
                <a:extLst>
                  <a:ext uri="{FF2B5EF4-FFF2-40B4-BE49-F238E27FC236}">
                    <a16:creationId xmlns:a16="http://schemas.microsoft.com/office/drawing/2014/main" id="{4EE0F914-CE40-412B-8A7C-CDDBFF459855}"/>
                  </a:ext>
                </a:extLst>
              </p:cNvPr>
              <p:cNvSpPr/>
              <p:nvPr/>
            </p:nvSpPr>
            <p:spPr>
              <a:xfrm>
                <a:off x="0" y="8223250"/>
                <a:ext cx="29172464" cy="12700"/>
              </a:xfrm>
              <a:custGeom>
                <a:avLst/>
                <a:gdLst/>
                <a:ahLst/>
                <a:cxnLst/>
                <a:rect l="l" t="t" r="r" b="b"/>
                <a:pathLst>
                  <a:path w="29172464" h="12700">
                    <a:moveTo>
                      <a:pt x="0" y="0"/>
                    </a:moveTo>
                    <a:lnTo>
                      <a:pt x="29172464" y="0"/>
                    </a:lnTo>
                    <a:lnTo>
                      <a:pt x="29172464" y="12700"/>
                    </a:lnTo>
                    <a:lnTo>
                      <a:pt x="0" y="12700"/>
                    </a:lnTo>
                    <a:close/>
                  </a:path>
                </a:pathLst>
              </a:custGeom>
              <a:solidFill>
                <a:srgbClr val="000000"/>
              </a:solidFill>
            </p:spPr>
          </p:sp>
          <p:sp>
            <p:nvSpPr>
              <p:cNvPr id="59" name="Freeform 16">
                <a:extLst>
                  <a:ext uri="{FF2B5EF4-FFF2-40B4-BE49-F238E27FC236}">
                    <a16:creationId xmlns:a16="http://schemas.microsoft.com/office/drawing/2014/main" id="{1F588B45-B960-41F5-A8A2-9ECE4EFCF0C1}"/>
                  </a:ext>
                </a:extLst>
              </p:cNvPr>
              <p:cNvSpPr/>
              <p:nvPr/>
            </p:nvSpPr>
            <p:spPr>
              <a:xfrm>
                <a:off x="0" y="10280650"/>
                <a:ext cx="29172464" cy="12700"/>
              </a:xfrm>
              <a:custGeom>
                <a:avLst/>
                <a:gdLst/>
                <a:ahLst/>
                <a:cxnLst/>
                <a:rect l="l" t="t" r="r" b="b"/>
                <a:pathLst>
                  <a:path w="29172464" h="12700">
                    <a:moveTo>
                      <a:pt x="0" y="0"/>
                    </a:moveTo>
                    <a:lnTo>
                      <a:pt x="29172464" y="0"/>
                    </a:lnTo>
                    <a:lnTo>
                      <a:pt x="29172464" y="12700"/>
                    </a:lnTo>
                    <a:lnTo>
                      <a:pt x="0" y="12700"/>
                    </a:lnTo>
                    <a:close/>
                  </a:path>
                </a:pathLst>
              </a:custGeom>
              <a:solidFill>
                <a:srgbClr val="000000"/>
              </a:solidFill>
            </p:spPr>
          </p:sp>
        </p:grpSp>
        <p:sp>
          <p:nvSpPr>
            <p:cNvPr id="40" name="TextBox 17">
              <a:extLst>
                <a:ext uri="{FF2B5EF4-FFF2-40B4-BE49-F238E27FC236}">
                  <a16:creationId xmlns:a16="http://schemas.microsoft.com/office/drawing/2014/main" id="{156BB0AE-D4A1-41F1-89D2-391DB0BB215A}"/>
                </a:ext>
              </a:extLst>
            </p:cNvPr>
            <p:cNvSpPr txBox="1"/>
            <p:nvPr/>
          </p:nvSpPr>
          <p:spPr>
            <a:xfrm>
              <a:off x="-185509" y="-38100"/>
              <a:ext cx="1680047" cy="381900"/>
            </a:xfrm>
            <a:prstGeom prst="rect">
              <a:avLst/>
            </a:prstGeom>
          </p:spPr>
          <p:txBody>
            <a:bodyPr wrap="square" lIns="0" tIns="0" rIns="0" bIns="0" rtlCol="0" anchor="t">
              <a:spAutoFit/>
            </a:bodyPr>
            <a:lstStyle/>
            <a:p>
              <a:pPr algn="r">
                <a:lnSpc>
                  <a:spcPts val="2350"/>
                </a:lnSpc>
              </a:pPr>
              <a:r>
                <a:rPr lang="en-US" sz="1679" dirty="0">
                  <a:solidFill>
                    <a:srgbClr val="000000"/>
                  </a:solidFill>
                  <a:latin typeface="Open Sans Light"/>
                </a:rPr>
                <a:t>$12,500,000 </a:t>
              </a:r>
            </a:p>
          </p:txBody>
        </p:sp>
        <p:sp>
          <p:nvSpPr>
            <p:cNvPr id="41" name="TextBox 18">
              <a:extLst>
                <a:ext uri="{FF2B5EF4-FFF2-40B4-BE49-F238E27FC236}">
                  <a16:creationId xmlns:a16="http://schemas.microsoft.com/office/drawing/2014/main" id="{7CB7F7D3-39AA-483D-AAAF-47F3A2B21FC0}"/>
                </a:ext>
              </a:extLst>
            </p:cNvPr>
            <p:cNvSpPr txBox="1"/>
            <p:nvPr/>
          </p:nvSpPr>
          <p:spPr>
            <a:xfrm>
              <a:off x="-185509" y="1401455"/>
              <a:ext cx="1680047" cy="381900"/>
            </a:xfrm>
            <a:prstGeom prst="rect">
              <a:avLst/>
            </a:prstGeom>
          </p:spPr>
          <p:txBody>
            <a:bodyPr wrap="square" lIns="0" tIns="0" rIns="0" bIns="0" rtlCol="0" anchor="t">
              <a:spAutoFit/>
            </a:bodyPr>
            <a:lstStyle/>
            <a:p>
              <a:pPr algn="r">
                <a:lnSpc>
                  <a:spcPts val="2350"/>
                </a:lnSpc>
              </a:pPr>
              <a:r>
                <a:rPr lang="en-US" sz="1679" dirty="0">
                  <a:solidFill>
                    <a:srgbClr val="000000"/>
                  </a:solidFill>
                  <a:latin typeface="Open Sans Light"/>
                </a:rPr>
                <a:t>$10,000,000 </a:t>
              </a:r>
            </a:p>
          </p:txBody>
        </p:sp>
        <p:sp>
          <p:nvSpPr>
            <p:cNvPr id="42" name="TextBox 19">
              <a:extLst>
                <a:ext uri="{FF2B5EF4-FFF2-40B4-BE49-F238E27FC236}">
                  <a16:creationId xmlns:a16="http://schemas.microsoft.com/office/drawing/2014/main" id="{086A8816-B242-44CA-ADD7-DA7F88B2D5EF}"/>
                </a:ext>
              </a:extLst>
            </p:cNvPr>
            <p:cNvSpPr txBox="1"/>
            <p:nvPr/>
          </p:nvSpPr>
          <p:spPr>
            <a:xfrm>
              <a:off x="0" y="2841008"/>
              <a:ext cx="1494537" cy="381900"/>
            </a:xfrm>
            <a:prstGeom prst="rect">
              <a:avLst/>
            </a:prstGeom>
          </p:spPr>
          <p:txBody>
            <a:bodyPr wrap="square" lIns="0" tIns="0" rIns="0" bIns="0" rtlCol="0" anchor="t">
              <a:spAutoFit/>
            </a:bodyPr>
            <a:lstStyle/>
            <a:p>
              <a:pPr algn="r">
                <a:lnSpc>
                  <a:spcPts val="2350"/>
                </a:lnSpc>
              </a:pPr>
              <a:r>
                <a:rPr lang="en-US" sz="1679" dirty="0">
                  <a:solidFill>
                    <a:srgbClr val="000000"/>
                  </a:solidFill>
                  <a:latin typeface="Open Sans Light"/>
                </a:rPr>
                <a:t>$7,500,000 </a:t>
              </a:r>
            </a:p>
          </p:txBody>
        </p:sp>
        <p:sp>
          <p:nvSpPr>
            <p:cNvPr id="43" name="TextBox 20">
              <a:extLst>
                <a:ext uri="{FF2B5EF4-FFF2-40B4-BE49-F238E27FC236}">
                  <a16:creationId xmlns:a16="http://schemas.microsoft.com/office/drawing/2014/main" id="{9ABD5416-C418-4812-96C2-C7494797067F}"/>
                </a:ext>
              </a:extLst>
            </p:cNvPr>
            <p:cNvSpPr txBox="1"/>
            <p:nvPr/>
          </p:nvSpPr>
          <p:spPr>
            <a:xfrm>
              <a:off x="0" y="4280562"/>
              <a:ext cx="1494537" cy="381900"/>
            </a:xfrm>
            <a:prstGeom prst="rect">
              <a:avLst/>
            </a:prstGeom>
          </p:spPr>
          <p:txBody>
            <a:bodyPr wrap="square" lIns="0" tIns="0" rIns="0" bIns="0" rtlCol="0" anchor="t">
              <a:spAutoFit/>
            </a:bodyPr>
            <a:lstStyle/>
            <a:p>
              <a:pPr algn="r">
                <a:lnSpc>
                  <a:spcPts val="2350"/>
                </a:lnSpc>
              </a:pPr>
              <a:r>
                <a:rPr lang="en-US" sz="1679" dirty="0">
                  <a:solidFill>
                    <a:srgbClr val="000000"/>
                  </a:solidFill>
                  <a:latin typeface="Open Sans Light"/>
                </a:rPr>
                <a:t>$5,000,000 </a:t>
              </a:r>
            </a:p>
          </p:txBody>
        </p:sp>
        <p:sp>
          <p:nvSpPr>
            <p:cNvPr id="44" name="TextBox 21">
              <a:extLst>
                <a:ext uri="{FF2B5EF4-FFF2-40B4-BE49-F238E27FC236}">
                  <a16:creationId xmlns:a16="http://schemas.microsoft.com/office/drawing/2014/main" id="{F12BFF00-7F30-4E73-873F-CA17EE6C2F88}"/>
                </a:ext>
              </a:extLst>
            </p:cNvPr>
            <p:cNvSpPr txBox="1"/>
            <p:nvPr/>
          </p:nvSpPr>
          <p:spPr>
            <a:xfrm>
              <a:off x="0" y="5720116"/>
              <a:ext cx="1494537" cy="381900"/>
            </a:xfrm>
            <a:prstGeom prst="rect">
              <a:avLst/>
            </a:prstGeom>
          </p:spPr>
          <p:txBody>
            <a:bodyPr wrap="square" lIns="0" tIns="0" rIns="0" bIns="0" rtlCol="0" anchor="t">
              <a:spAutoFit/>
            </a:bodyPr>
            <a:lstStyle/>
            <a:p>
              <a:pPr algn="r">
                <a:lnSpc>
                  <a:spcPts val="2350"/>
                </a:lnSpc>
              </a:pPr>
              <a:r>
                <a:rPr lang="en-US" sz="1679" dirty="0">
                  <a:solidFill>
                    <a:srgbClr val="000000"/>
                  </a:solidFill>
                  <a:latin typeface="Open Sans Light"/>
                </a:rPr>
                <a:t>$2,500,000 </a:t>
              </a:r>
            </a:p>
          </p:txBody>
        </p:sp>
        <p:sp>
          <p:nvSpPr>
            <p:cNvPr id="45" name="TextBox 22">
              <a:extLst>
                <a:ext uri="{FF2B5EF4-FFF2-40B4-BE49-F238E27FC236}">
                  <a16:creationId xmlns:a16="http://schemas.microsoft.com/office/drawing/2014/main" id="{98422E42-666B-4F7C-A5FF-4EE4B8DCEA78}"/>
                </a:ext>
              </a:extLst>
            </p:cNvPr>
            <p:cNvSpPr txBox="1"/>
            <p:nvPr/>
          </p:nvSpPr>
          <p:spPr>
            <a:xfrm>
              <a:off x="1258360" y="7159670"/>
              <a:ext cx="236177" cy="372219"/>
            </a:xfrm>
            <a:prstGeom prst="rect">
              <a:avLst/>
            </a:prstGeom>
          </p:spPr>
          <p:txBody>
            <a:bodyPr lIns="0" tIns="0" rIns="0" bIns="0" rtlCol="0" anchor="t">
              <a:spAutoFit/>
            </a:bodyPr>
            <a:lstStyle/>
            <a:p>
              <a:pPr algn="r">
                <a:lnSpc>
                  <a:spcPts val="2350"/>
                </a:lnSpc>
              </a:pPr>
              <a:r>
                <a:rPr lang="en-US" sz="1679">
                  <a:solidFill>
                    <a:srgbClr val="000000"/>
                  </a:solidFill>
                  <a:latin typeface="Open Sans Light"/>
                </a:rPr>
                <a:t>0 </a:t>
              </a:r>
            </a:p>
          </p:txBody>
        </p:sp>
        <p:grpSp>
          <p:nvGrpSpPr>
            <p:cNvPr id="46" name="Group 23">
              <a:extLst>
                <a:ext uri="{FF2B5EF4-FFF2-40B4-BE49-F238E27FC236}">
                  <a16:creationId xmlns:a16="http://schemas.microsoft.com/office/drawing/2014/main" id="{E0DA48A2-5406-4AA5-BEE3-AFC9FBCE8C0F}"/>
                </a:ext>
              </a:extLst>
            </p:cNvPr>
            <p:cNvGrpSpPr>
              <a:grpSpLocks noChangeAspect="1"/>
            </p:cNvGrpSpPr>
            <p:nvPr/>
          </p:nvGrpSpPr>
          <p:grpSpPr>
            <a:xfrm>
              <a:off x="1636715" y="968766"/>
              <a:ext cx="20411849" cy="6396064"/>
              <a:chOff x="0" y="1145794"/>
              <a:chExt cx="29172465" cy="9141207"/>
            </a:xfrm>
          </p:grpSpPr>
          <p:sp>
            <p:nvSpPr>
              <p:cNvPr id="47" name="Freeform 24">
                <a:extLst>
                  <a:ext uri="{FF2B5EF4-FFF2-40B4-BE49-F238E27FC236}">
                    <a16:creationId xmlns:a16="http://schemas.microsoft.com/office/drawing/2014/main" id="{BC600115-A983-4A05-B972-22EE53D2F05E}"/>
                  </a:ext>
                </a:extLst>
              </p:cNvPr>
              <p:cNvSpPr/>
              <p:nvPr/>
            </p:nvSpPr>
            <p:spPr>
              <a:xfrm>
                <a:off x="0" y="2874010"/>
                <a:ext cx="3750745" cy="7412990"/>
              </a:xfrm>
              <a:custGeom>
                <a:avLst/>
                <a:gdLst/>
                <a:ahLst/>
                <a:cxnLst/>
                <a:rect l="l" t="t" r="r" b="b"/>
                <a:pathLst>
                  <a:path w="3750745" h="7412990">
                    <a:moveTo>
                      <a:pt x="0" y="7412990"/>
                    </a:moveTo>
                    <a:lnTo>
                      <a:pt x="0" y="300060"/>
                    </a:lnTo>
                    <a:cubicBezTo>
                      <a:pt x="0" y="134341"/>
                      <a:pt x="134341" y="0"/>
                      <a:pt x="300060" y="0"/>
                    </a:cubicBezTo>
                    <a:lnTo>
                      <a:pt x="3450686" y="0"/>
                    </a:lnTo>
                    <a:cubicBezTo>
                      <a:pt x="3616404" y="0"/>
                      <a:pt x="3750745" y="134341"/>
                      <a:pt x="3750745" y="300060"/>
                    </a:cubicBezTo>
                    <a:lnTo>
                      <a:pt x="3750745" y="7412990"/>
                    </a:lnTo>
                    <a:close/>
                  </a:path>
                </a:pathLst>
              </a:custGeom>
              <a:solidFill>
                <a:srgbClr val="1A3663"/>
              </a:solidFill>
            </p:spPr>
          </p:sp>
          <p:sp>
            <p:nvSpPr>
              <p:cNvPr id="48" name="Freeform 25">
                <a:extLst>
                  <a:ext uri="{FF2B5EF4-FFF2-40B4-BE49-F238E27FC236}">
                    <a16:creationId xmlns:a16="http://schemas.microsoft.com/office/drawing/2014/main" id="{EC984873-E04D-419F-A637-CE9B4F0BF8A0}"/>
                  </a:ext>
                </a:extLst>
              </p:cNvPr>
              <p:cNvSpPr/>
              <p:nvPr/>
            </p:nvSpPr>
            <p:spPr>
              <a:xfrm>
                <a:off x="4236953" y="8634730"/>
                <a:ext cx="3750745" cy="1652270"/>
              </a:xfrm>
              <a:custGeom>
                <a:avLst/>
                <a:gdLst/>
                <a:ahLst/>
                <a:cxnLst/>
                <a:rect l="l" t="t" r="r" b="b"/>
                <a:pathLst>
                  <a:path w="3750745" h="1652270">
                    <a:moveTo>
                      <a:pt x="0" y="1652270"/>
                    </a:moveTo>
                    <a:lnTo>
                      <a:pt x="0" y="300060"/>
                    </a:lnTo>
                    <a:cubicBezTo>
                      <a:pt x="1" y="134342"/>
                      <a:pt x="134342" y="0"/>
                      <a:pt x="300060" y="0"/>
                    </a:cubicBezTo>
                    <a:lnTo>
                      <a:pt x="3450686" y="0"/>
                    </a:lnTo>
                    <a:cubicBezTo>
                      <a:pt x="3616404" y="0"/>
                      <a:pt x="3750745" y="134342"/>
                      <a:pt x="3750745" y="300060"/>
                    </a:cubicBezTo>
                    <a:lnTo>
                      <a:pt x="3750745" y="1652270"/>
                    </a:lnTo>
                    <a:close/>
                  </a:path>
                </a:pathLst>
              </a:custGeom>
              <a:solidFill>
                <a:srgbClr val="1A3663"/>
              </a:solidFill>
            </p:spPr>
          </p:sp>
          <p:sp>
            <p:nvSpPr>
              <p:cNvPr id="49" name="Freeform 26">
                <a:extLst>
                  <a:ext uri="{FF2B5EF4-FFF2-40B4-BE49-F238E27FC236}">
                    <a16:creationId xmlns:a16="http://schemas.microsoft.com/office/drawing/2014/main" id="{BD04F16D-A6F8-4D20-8D25-289256632C8F}"/>
                  </a:ext>
                </a:extLst>
              </p:cNvPr>
              <p:cNvSpPr/>
              <p:nvPr/>
            </p:nvSpPr>
            <p:spPr>
              <a:xfrm>
                <a:off x="8473907" y="9128506"/>
                <a:ext cx="3750745" cy="1158494"/>
              </a:xfrm>
              <a:custGeom>
                <a:avLst/>
                <a:gdLst/>
                <a:ahLst/>
                <a:cxnLst/>
                <a:rect l="l" t="t" r="r" b="b"/>
                <a:pathLst>
                  <a:path w="3750745" h="1158494">
                    <a:moveTo>
                      <a:pt x="0" y="1158494"/>
                    </a:moveTo>
                    <a:lnTo>
                      <a:pt x="0" y="300060"/>
                    </a:lnTo>
                    <a:cubicBezTo>
                      <a:pt x="0" y="134342"/>
                      <a:pt x="134341" y="0"/>
                      <a:pt x="300059" y="0"/>
                    </a:cubicBezTo>
                    <a:lnTo>
                      <a:pt x="3450685" y="0"/>
                    </a:lnTo>
                    <a:cubicBezTo>
                      <a:pt x="3616404" y="0"/>
                      <a:pt x="3750745" y="134341"/>
                      <a:pt x="3750745" y="300060"/>
                    </a:cubicBezTo>
                    <a:lnTo>
                      <a:pt x="3750745" y="1158494"/>
                    </a:lnTo>
                    <a:close/>
                  </a:path>
                </a:pathLst>
              </a:custGeom>
              <a:solidFill>
                <a:srgbClr val="1A3663"/>
              </a:solidFill>
            </p:spPr>
          </p:sp>
          <p:sp>
            <p:nvSpPr>
              <p:cNvPr id="50" name="Freeform 27">
                <a:extLst>
                  <a:ext uri="{FF2B5EF4-FFF2-40B4-BE49-F238E27FC236}">
                    <a16:creationId xmlns:a16="http://schemas.microsoft.com/office/drawing/2014/main" id="{EE5A8B36-24A4-4DE2-AEFA-0BFDC78CB61F}"/>
                  </a:ext>
                </a:extLst>
              </p:cNvPr>
              <p:cNvSpPr/>
              <p:nvPr/>
            </p:nvSpPr>
            <p:spPr>
              <a:xfrm>
                <a:off x="12710860" y="9901486"/>
                <a:ext cx="3750745" cy="385514"/>
              </a:xfrm>
              <a:custGeom>
                <a:avLst/>
                <a:gdLst/>
                <a:ahLst/>
                <a:cxnLst/>
                <a:rect l="l" t="t" r="r" b="b"/>
                <a:pathLst>
                  <a:path w="3750745" h="385514">
                    <a:moveTo>
                      <a:pt x="0" y="385514"/>
                    </a:moveTo>
                    <a:lnTo>
                      <a:pt x="0" y="300060"/>
                    </a:lnTo>
                    <a:cubicBezTo>
                      <a:pt x="0" y="134342"/>
                      <a:pt x="134340" y="0"/>
                      <a:pt x="300059" y="0"/>
                    </a:cubicBezTo>
                    <a:lnTo>
                      <a:pt x="3450685" y="0"/>
                    </a:lnTo>
                    <a:cubicBezTo>
                      <a:pt x="3616404" y="0"/>
                      <a:pt x="3750745" y="134342"/>
                      <a:pt x="3750745" y="300060"/>
                    </a:cubicBezTo>
                    <a:lnTo>
                      <a:pt x="3750745" y="385514"/>
                    </a:lnTo>
                    <a:close/>
                  </a:path>
                </a:pathLst>
              </a:custGeom>
              <a:solidFill>
                <a:srgbClr val="1A3663"/>
              </a:solidFill>
            </p:spPr>
          </p:sp>
          <p:sp>
            <p:nvSpPr>
              <p:cNvPr id="51" name="Freeform 28">
                <a:extLst>
                  <a:ext uri="{FF2B5EF4-FFF2-40B4-BE49-F238E27FC236}">
                    <a16:creationId xmlns:a16="http://schemas.microsoft.com/office/drawing/2014/main" id="{1579A09B-7A74-464B-9547-D396C4902127}"/>
                  </a:ext>
                </a:extLst>
              </p:cNvPr>
              <p:cNvSpPr/>
              <p:nvPr/>
            </p:nvSpPr>
            <p:spPr>
              <a:xfrm>
                <a:off x="16947814" y="9576426"/>
                <a:ext cx="3750745" cy="710574"/>
              </a:xfrm>
              <a:custGeom>
                <a:avLst/>
                <a:gdLst/>
                <a:ahLst/>
                <a:cxnLst/>
                <a:rect l="l" t="t" r="r" b="b"/>
                <a:pathLst>
                  <a:path w="3750745" h="710574">
                    <a:moveTo>
                      <a:pt x="0" y="710574"/>
                    </a:moveTo>
                    <a:lnTo>
                      <a:pt x="0" y="300060"/>
                    </a:lnTo>
                    <a:cubicBezTo>
                      <a:pt x="0" y="134341"/>
                      <a:pt x="134340" y="0"/>
                      <a:pt x="300059" y="0"/>
                    </a:cubicBezTo>
                    <a:lnTo>
                      <a:pt x="3450685" y="0"/>
                    </a:lnTo>
                    <a:cubicBezTo>
                      <a:pt x="3616404" y="0"/>
                      <a:pt x="3750744" y="134341"/>
                      <a:pt x="3750744" y="300060"/>
                    </a:cubicBezTo>
                    <a:lnTo>
                      <a:pt x="3750744" y="710574"/>
                    </a:lnTo>
                    <a:close/>
                  </a:path>
                </a:pathLst>
              </a:custGeom>
              <a:solidFill>
                <a:srgbClr val="1A3663"/>
              </a:solidFill>
            </p:spPr>
          </p:sp>
          <p:sp>
            <p:nvSpPr>
              <p:cNvPr id="52" name="Freeform 29">
                <a:extLst>
                  <a:ext uri="{FF2B5EF4-FFF2-40B4-BE49-F238E27FC236}">
                    <a16:creationId xmlns:a16="http://schemas.microsoft.com/office/drawing/2014/main" id="{98F5F42A-01B4-4727-B7F7-B1702DD25403}"/>
                  </a:ext>
                </a:extLst>
              </p:cNvPr>
              <p:cNvSpPr/>
              <p:nvPr/>
            </p:nvSpPr>
            <p:spPr>
              <a:xfrm>
                <a:off x="21184766" y="1145794"/>
                <a:ext cx="3750747" cy="9141207"/>
              </a:xfrm>
              <a:custGeom>
                <a:avLst/>
                <a:gdLst/>
                <a:ahLst/>
                <a:cxnLst/>
                <a:rect l="l" t="t" r="r" b="b"/>
                <a:pathLst>
                  <a:path w="3750746" h="9141206">
                    <a:moveTo>
                      <a:pt x="0" y="9141206"/>
                    </a:moveTo>
                    <a:lnTo>
                      <a:pt x="0" y="300060"/>
                    </a:lnTo>
                    <a:cubicBezTo>
                      <a:pt x="0" y="220479"/>
                      <a:pt x="31613" y="144157"/>
                      <a:pt x="87886" y="87885"/>
                    </a:cubicBezTo>
                    <a:cubicBezTo>
                      <a:pt x="144158" y="31613"/>
                      <a:pt x="220479" y="0"/>
                      <a:pt x="300061" y="0"/>
                    </a:cubicBezTo>
                    <a:lnTo>
                      <a:pt x="3450687" y="0"/>
                    </a:lnTo>
                    <a:cubicBezTo>
                      <a:pt x="3616405" y="0"/>
                      <a:pt x="3750746" y="134341"/>
                      <a:pt x="3750746" y="300060"/>
                    </a:cubicBezTo>
                    <a:lnTo>
                      <a:pt x="3750746" y="9141206"/>
                    </a:lnTo>
                    <a:close/>
                  </a:path>
                </a:pathLst>
              </a:custGeom>
              <a:solidFill>
                <a:srgbClr val="1A3663"/>
              </a:solidFill>
            </p:spPr>
          </p:sp>
          <p:sp>
            <p:nvSpPr>
              <p:cNvPr id="53" name="Freeform 30">
                <a:extLst>
                  <a:ext uri="{FF2B5EF4-FFF2-40B4-BE49-F238E27FC236}">
                    <a16:creationId xmlns:a16="http://schemas.microsoft.com/office/drawing/2014/main" id="{2919546E-4ACE-4427-BA59-8741F2422C7E}"/>
                  </a:ext>
                </a:extLst>
              </p:cNvPr>
              <p:cNvSpPr/>
              <p:nvPr/>
            </p:nvSpPr>
            <p:spPr>
              <a:xfrm>
                <a:off x="25421720" y="9930892"/>
                <a:ext cx="3750745" cy="356108"/>
              </a:xfrm>
              <a:custGeom>
                <a:avLst/>
                <a:gdLst/>
                <a:ahLst/>
                <a:cxnLst/>
                <a:rect l="l" t="t" r="r" b="b"/>
                <a:pathLst>
                  <a:path w="3750745" h="356108">
                    <a:moveTo>
                      <a:pt x="0" y="356108"/>
                    </a:moveTo>
                    <a:lnTo>
                      <a:pt x="0" y="300059"/>
                    </a:lnTo>
                    <a:cubicBezTo>
                      <a:pt x="0" y="134342"/>
                      <a:pt x="134340" y="0"/>
                      <a:pt x="300059" y="0"/>
                    </a:cubicBezTo>
                    <a:lnTo>
                      <a:pt x="3450685" y="0"/>
                    </a:lnTo>
                    <a:cubicBezTo>
                      <a:pt x="3616402" y="0"/>
                      <a:pt x="3750744" y="134342"/>
                      <a:pt x="3750744" y="300059"/>
                    </a:cubicBezTo>
                    <a:lnTo>
                      <a:pt x="3750744" y="356108"/>
                    </a:lnTo>
                    <a:close/>
                  </a:path>
                </a:pathLst>
              </a:custGeom>
              <a:solidFill>
                <a:srgbClr val="1A3663"/>
              </a:solidFill>
            </p:spPr>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DFE8F4"/>
          </a:solidFill>
        </p:spPr>
      </p:sp>
      <p:pic>
        <p:nvPicPr>
          <p:cNvPr id="3" name="Picture 3"/>
          <p:cNvPicPr>
            <a:picLocks noChangeAspect="1"/>
          </p:cNvPicPr>
          <p:nvPr/>
        </p:nvPicPr>
        <p:blipFill>
          <a:blip r:embed="rId2"/>
          <a:srcRect t="9489" b="9489"/>
          <a:stretch>
            <a:fillRect/>
          </a:stretch>
        </p:blipFill>
        <p:spPr>
          <a:xfrm>
            <a:off x="4951468" y="3108133"/>
            <a:ext cx="13336532" cy="7178867"/>
          </a:xfrm>
          <a:prstGeom prst="rect">
            <a:avLst/>
          </a:prstGeom>
        </p:spPr>
      </p:pic>
      <p:sp>
        <p:nvSpPr>
          <p:cNvPr id="4" name="AutoShape 4"/>
          <p:cNvSpPr/>
          <p:nvPr/>
        </p:nvSpPr>
        <p:spPr>
          <a:xfrm>
            <a:off x="4951468" y="3108133"/>
            <a:ext cx="13336532" cy="7178867"/>
          </a:xfrm>
          <a:prstGeom prst="rect">
            <a:avLst/>
          </a:prstGeom>
          <a:solidFill>
            <a:srgbClr val="1A3663">
              <a:alpha val="61960"/>
            </a:srgbClr>
          </a:solidFill>
        </p:spPr>
      </p:sp>
      <p:grpSp>
        <p:nvGrpSpPr>
          <p:cNvPr id="5" name="Group 5"/>
          <p:cNvGrpSpPr/>
          <p:nvPr/>
        </p:nvGrpSpPr>
        <p:grpSpPr>
          <a:xfrm>
            <a:off x="1028700" y="2580874"/>
            <a:ext cx="9303275" cy="2738946"/>
            <a:chOff x="0" y="0"/>
            <a:chExt cx="12404367" cy="3651929"/>
          </a:xfrm>
        </p:grpSpPr>
        <p:grpSp>
          <p:nvGrpSpPr>
            <p:cNvPr id="6" name="Group 6"/>
            <p:cNvGrpSpPr/>
            <p:nvPr/>
          </p:nvGrpSpPr>
          <p:grpSpPr>
            <a:xfrm>
              <a:off x="0" y="0"/>
              <a:ext cx="12404367" cy="3651929"/>
              <a:chOff x="0" y="0"/>
              <a:chExt cx="3545401" cy="1043789"/>
            </a:xfrm>
          </p:grpSpPr>
          <p:sp>
            <p:nvSpPr>
              <p:cNvPr id="7" name="Freeform 7"/>
              <p:cNvSpPr/>
              <p:nvPr/>
            </p:nvSpPr>
            <p:spPr>
              <a:xfrm>
                <a:off x="0" y="0"/>
                <a:ext cx="3545401" cy="1043789"/>
              </a:xfrm>
              <a:custGeom>
                <a:avLst/>
                <a:gdLst/>
                <a:ahLst/>
                <a:cxnLst/>
                <a:rect l="l" t="t" r="r" b="b"/>
                <a:pathLst>
                  <a:path w="3545401" h="858351">
                    <a:moveTo>
                      <a:pt x="3420940" y="858350"/>
                    </a:moveTo>
                    <a:lnTo>
                      <a:pt x="124460" y="858350"/>
                    </a:lnTo>
                    <a:cubicBezTo>
                      <a:pt x="55880" y="858350"/>
                      <a:pt x="0" y="802470"/>
                      <a:pt x="0" y="733890"/>
                    </a:cubicBezTo>
                    <a:lnTo>
                      <a:pt x="0" y="124460"/>
                    </a:lnTo>
                    <a:cubicBezTo>
                      <a:pt x="0" y="55880"/>
                      <a:pt x="55880" y="0"/>
                      <a:pt x="124460" y="0"/>
                    </a:cubicBezTo>
                    <a:lnTo>
                      <a:pt x="3420941" y="0"/>
                    </a:lnTo>
                    <a:cubicBezTo>
                      <a:pt x="3489521" y="0"/>
                      <a:pt x="3545401" y="55880"/>
                      <a:pt x="3545401" y="124460"/>
                    </a:cubicBezTo>
                    <a:lnTo>
                      <a:pt x="3545401" y="733891"/>
                    </a:lnTo>
                    <a:cubicBezTo>
                      <a:pt x="3545401" y="802471"/>
                      <a:pt x="3489521" y="858351"/>
                      <a:pt x="3420941" y="858351"/>
                    </a:cubicBezTo>
                    <a:close/>
                  </a:path>
                </a:pathLst>
              </a:custGeom>
              <a:solidFill>
                <a:srgbClr val="FFFFFF"/>
              </a:solidFill>
            </p:spPr>
          </p:sp>
        </p:grpSp>
        <p:sp>
          <p:nvSpPr>
            <p:cNvPr id="8" name="TextBox 8"/>
            <p:cNvSpPr txBox="1"/>
            <p:nvPr/>
          </p:nvSpPr>
          <p:spPr>
            <a:xfrm>
              <a:off x="680331" y="765520"/>
              <a:ext cx="11043703" cy="2206331"/>
            </a:xfrm>
            <a:prstGeom prst="rect">
              <a:avLst/>
            </a:prstGeom>
          </p:spPr>
          <p:txBody>
            <a:bodyPr wrap="square" lIns="0" tIns="0" rIns="0" bIns="0" rtlCol="0" anchor="t">
              <a:spAutoFit/>
            </a:bodyPr>
            <a:lstStyle/>
            <a:p>
              <a:pPr marL="431800" lvl="1" indent="-215900">
                <a:lnSpc>
                  <a:spcPts val="2600"/>
                </a:lnSpc>
                <a:buFont typeface="Arial"/>
                <a:buChar char="•"/>
              </a:pPr>
              <a:r>
                <a:rPr lang="en-US" sz="2000" spc="40" dirty="0">
                  <a:solidFill>
                    <a:srgbClr val="14110F"/>
                  </a:solidFill>
                  <a:latin typeface="Cerebri"/>
                </a:rPr>
                <a:t>Donations can come from the surgery center, corporate parent, or individual physicians and ASC employees. There are no restrictions on the entities that can contribute to the CASA PAC.</a:t>
              </a:r>
            </a:p>
            <a:p>
              <a:pPr marL="431801" lvl="1" indent="-215900">
                <a:lnSpc>
                  <a:spcPts val="2600"/>
                </a:lnSpc>
                <a:buFont typeface="Arial"/>
                <a:buChar char="•"/>
              </a:pPr>
              <a:r>
                <a:rPr lang="en-US" sz="2000" spc="40" dirty="0">
                  <a:solidFill>
                    <a:srgbClr val="14110F"/>
                  </a:solidFill>
                  <a:latin typeface="Cerebri"/>
                </a:rPr>
                <a:t>Maximum contribution per year is $8,100.</a:t>
              </a:r>
            </a:p>
            <a:p>
              <a:pPr marL="431800" lvl="1" indent="-215900" algn="l">
                <a:lnSpc>
                  <a:spcPts val="2600"/>
                </a:lnSpc>
                <a:buFont typeface="Arial"/>
                <a:buChar char="•"/>
              </a:pPr>
              <a:r>
                <a:rPr lang="en-US" sz="2000" spc="40" dirty="0">
                  <a:solidFill>
                    <a:srgbClr val="14110F"/>
                  </a:solidFill>
                  <a:latin typeface="Cerebri"/>
                </a:rPr>
                <a:t>Contributions are not tax deductible.</a:t>
              </a:r>
            </a:p>
          </p:txBody>
        </p:sp>
      </p:grpSp>
      <p:grpSp>
        <p:nvGrpSpPr>
          <p:cNvPr id="9" name="Group 9"/>
          <p:cNvGrpSpPr/>
          <p:nvPr/>
        </p:nvGrpSpPr>
        <p:grpSpPr>
          <a:xfrm>
            <a:off x="0" y="9296355"/>
            <a:ext cx="18288000" cy="470364"/>
            <a:chOff x="0" y="0"/>
            <a:chExt cx="22220197" cy="571500"/>
          </a:xfrm>
        </p:grpSpPr>
        <p:sp>
          <p:nvSpPr>
            <p:cNvPr id="10" name="Freeform 10"/>
            <p:cNvSpPr/>
            <p:nvPr/>
          </p:nvSpPr>
          <p:spPr>
            <a:xfrm>
              <a:off x="0" y="255270"/>
              <a:ext cx="22220197" cy="69850"/>
            </a:xfrm>
            <a:custGeom>
              <a:avLst/>
              <a:gdLst/>
              <a:ahLst/>
              <a:cxnLst/>
              <a:rect l="l" t="t" r="r" b="b"/>
              <a:pathLst>
                <a:path w="22220197" h="69850">
                  <a:moveTo>
                    <a:pt x="21929367" y="0"/>
                  </a:moveTo>
                  <a:lnTo>
                    <a:pt x="0" y="0"/>
                  </a:lnTo>
                  <a:lnTo>
                    <a:pt x="0" y="69850"/>
                  </a:lnTo>
                  <a:lnTo>
                    <a:pt x="22220197" y="69850"/>
                  </a:lnTo>
                  <a:lnTo>
                    <a:pt x="22220197" y="0"/>
                  </a:lnTo>
                  <a:close/>
                </a:path>
              </a:pathLst>
            </a:custGeom>
            <a:solidFill>
              <a:srgbClr val="FFFFFF"/>
            </a:solidFill>
          </p:spPr>
        </p:sp>
      </p:grpSp>
      <p:sp>
        <p:nvSpPr>
          <p:cNvPr id="11" name="TextBox 11"/>
          <p:cNvSpPr txBox="1"/>
          <p:nvPr/>
        </p:nvSpPr>
        <p:spPr>
          <a:xfrm>
            <a:off x="1723540" y="1523389"/>
            <a:ext cx="7015388" cy="803275"/>
          </a:xfrm>
          <a:prstGeom prst="rect">
            <a:avLst/>
          </a:prstGeom>
        </p:spPr>
        <p:txBody>
          <a:bodyPr lIns="0" tIns="0" rIns="0" bIns="0" rtlCol="0" anchor="t">
            <a:spAutoFit/>
          </a:bodyPr>
          <a:lstStyle/>
          <a:p>
            <a:pPr marL="0" lvl="0" indent="0" algn="l">
              <a:lnSpc>
                <a:spcPts val="6500"/>
              </a:lnSpc>
              <a:spcBef>
                <a:spcPct val="0"/>
              </a:spcBef>
            </a:pPr>
            <a:r>
              <a:rPr lang="en-US" sz="5000" spc="-50">
                <a:solidFill>
                  <a:srgbClr val="1A3663"/>
                </a:solidFill>
                <a:latin typeface="Cerebri Bold"/>
              </a:rPr>
              <a:t>Rules on Contributions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5795" b="579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9412" y="0"/>
            <a:ext cx="18288000" cy="10287000"/>
          </a:xfrm>
          <a:prstGeom prst="rect">
            <a:avLst/>
          </a:prstGeom>
          <a:solidFill>
            <a:srgbClr val="1A3663">
              <a:alpha val="80000"/>
            </a:srgbClr>
          </a:solidFill>
        </p:spPr>
      </p:sp>
      <p:sp>
        <p:nvSpPr>
          <p:cNvPr id="3" name="TextBox 3"/>
          <p:cNvSpPr txBox="1"/>
          <p:nvPr/>
        </p:nvSpPr>
        <p:spPr>
          <a:xfrm>
            <a:off x="2116543" y="2003928"/>
            <a:ext cx="14073737" cy="803275"/>
          </a:xfrm>
          <a:prstGeom prst="rect">
            <a:avLst/>
          </a:prstGeom>
        </p:spPr>
        <p:txBody>
          <a:bodyPr lIns="0" tIns="0" rIns="0" bIns="0" rtlCol="0" anchor="t">
            <a:spAutoFit/>
          </a:bodyPr>
          <a:lstStyle/>
          <a:p>
            <a:pPr marL="0" lvl="0" indent="0" algn="ctr">
              <a:lnSpc>
                <a:spcPts val="6500"/>
              </a:lnSpc>
              <a:spcBef>
                <a:spcPct val="0"/>
              </a:spcBef>
            </a:pPr>
            <a:r>
              <a:rPr lang="en-US" sz="5000" spc="-50">
                <a:solidFill>
                  <a:srgbClr val="FFFFFF"/>
                </a:solidFill>
                <a:latin typeface="Cerebri Bold Bold"/>
              </a:rPr>
              <a:t>How to Participate</a:t>
            </a:r>
          </a:p>
        </p:txBody>
      </p:sp>
      <p:grpSp>
        <p:nvGrpSpPr>
          <p:cNvPr id="4" name="Group 4"/>
          <p:cNvGrpSpPr/>
          <p:nvPr/>
        </p:nvGrpSpPr>
        <p:grpSpPr>
          <a:xfrm>
            <a:off x="1570669" y="3366343"/>
            <a:ext cx="4621105" cy="5146512"/>
            <a:chOff x="0" y="0"/>
            <a:chExt cx="1563189" cy="1740919"/>
          </a:xfrm>
        </p:grpSpPr>
        <p:sp>
          <p:nvSpPr>
            <p:cNvPr id="5" name="Freeform 5"/>
            <p:cNvSpPr/>
            <p:nvPr/>
          </p:nvSpPr>
          <p:spPr>
            <a:xfrm>
              <a:off x="0" y="0"/>
              <a:ext cx="1563189" cy="1740919"/>
            </a:xfrm>
            <a:custGeom>
              <a:avLst/>
              <a:gdLst/>
              <a:ahLst/>
              <a:cxnLst/>
              <a:rect l="l" t="t" r="r" b="b"/>
              <a:pathLst>
                <a:path w="1563189" h="1740919">
                  <a:moveTo>
                    <a:pt x="1438729" y="1740919"/>
                  </a:moveTo>
                  <a:lnTo>
                    <a:pt x="124460" y="1740919"/>
                  </a:lnTo>
                  <a:cubicBezTo>
                    <a:pt x="55880" y="1740919"/>
                    <a:pt x="0" y="1685039"/>
                    <a:pt x="0" y="1616459"/>
                  </a:cubicBezTo>
                  <a:lnTo>
                    <a:pt x="0" y="124460"/>
                  </a:lnTo>
                  <a:cubicBezTo>
                    <a:pt x="0" y="55880"/>
                    <a:pt x="55880" y="0"/>
                    <a:pt x="124460" y="0"/>
                  </a:cubicBezTo>
                  <a:lnTo>
                    <a:pt x="1438729" y="0"/>
                  </a:lnTo>
                  <a:cubicBezTo>
                    <a:pt x="1507309" y="0"/>
                    <a:pt x="1563189" y="55880"/>
                    <a:pt x="1563189" y="124460"/>
                  </a:cubicBezTo>
                  <a:lnTo>
                    <a:pt x="1563189" y="1616459"/>
                  </a:lnTo>
                  <a:cubicBezTo>
                    <a:pt x="1563189" y="1685039"/>
                    <a:pt x="1507309" y="1740919"/>
                    <a:pt x="1438729" y="1740919"/>
                  </a:cubicBezTo>
                  <a:close/>
                </a:path>
              </a:pathLst>
            </a:custGeom>
            <a:solidFill>
              <a:srgbClr val="DFE8F4"/>
            </a:solidFill>
          </p:spPr>
        </p:sp>
      </p:grpSp>
      <p:sp>
        <p:nvSpPr>
          <p:cNvPr id="6" name="TextBox 6"/>
          <p:cNvSpPr txBox="1"/>
          <p:nvPr/>
        </p:nvSpPr>
        <p:spPr>
          <a:xfrm>
            <a:off x="1978446" y="5165301"/>
            <a:ext cx="3701958" cy="965200"/>
          </a:xfrm>
          <a:prstGeom prst="rect">
            <a:avLst/>
          </a:prstGeom>
        </p:spPr>
        <p:txBody>
          <a:bodyPr lIns="0" tIns="0" rIns="0" bIns="0" rtlCol="0" anchor="t">
            <a:spAutoFit/>
          </a:bodyPr>
          <a:lstStyle/>
          <a:p>
            <a:pPr marL="0" lvl="0" indent="0" algn="l">
              <a:lnSpc>
                <a:spcPts val="2600"/>
              </a:lnSpc>
            </a:pPr>
            <a:r>
              <a:rPr lang="en-US" sz="2000" spc="40">
                <a:solidFill>
                  <a:srgbClr val="14110F"/>
                </a:solidFill>
                <a:latin typeface="Cerebri Bold"/>
              </a:rPr>
              <a:t>Checks should be made payable to CASA PAC and should be mailed to:</a:t>
            </a:r>
          </a:p>
        </p:txBody>
      </p:sp>
      <p:sp>
        <p:nvSpPr>
          <p:cNvPr id="7" name="TextBox 7"/>
          <p:cNvSpPr txBox="1"/>
          <p:nvPr/>
        </p:nvSpPr>
        <p:spPr>
          <a:xfrm>
            <a:off x="1978446" y="3797888"/>
            <a:ext cx="3302480" cy="900430"/>
          </a:xfrm>
          <a:prstGeom prst="rect">
            <a:avLst/>
          </a:prstGeom>
        </p:spPr>
        <p:txBody>
          <a:bodyPr lIns="0" tIns="0" rIns="0" bIns="0" rtlCol="0" anchor="t">
            <a:spAutoFit/>
          </a:bodyPr>
          <a:lstStyle/>
          <a:p>
            <a:pPr marL="0" lvl="0" indent="0" algn="l">
              <a:lnSpc>
                <a:spcPts val="7280"/>
              </a:lnSpc>
              <a:spcBef>
                <a:spcPct val="0"/>
              </a:spcBef>
            </a:pPr>
            <a:r>
              <a:rPr lang="en-US" sz="5600" u="none" spc="-56">
                <a:solidFill>
                  <a:srgbClr val="1A3663"/>
                </a:solidFill>
                <a:latin typeface="Cerebri Bold"/>
              </a:rPr>
              <a:t>1</a:t>
            </a:r>
          </a:p>
        </p:txBody>
      </p:sp>
      <p:grpSp>
        <p:nvGrpSpPr>
          <p:cNvPr id="8" name="Group 8"/>
          <p:cNvGrpSpPr/>
          <p:nvPr/>
        </p:nvGrpSpPr>
        <p:grpSpPr>
          <a:xfrm>
            <a:off x="6833447" y="3366343"/>
            <a:ext cx="4621105" cy="5146512"/>
            <a:chOff x="0" y="0"/>
            <a:chExt cx="1563189" cy="1740919"/>
          </a:xfrm>
        </p:grpSpPr>
        <p:sp>
          <p:nvSpPr>
            <p:cNvPr id="9" name="Freeform 9"/>
            <p:cNvSpPr/>
            <p:nvPr/>
          </p:nvSpPr>
          <p:spPr>
            <a:xfrm>
              <a:off x="0" y="0"/>
              <a:ext cx="1563189" cy="1740919"/>
            </a:xfrm>
            <a:custGeom>
              <a:avLst/>
              <a:gdLst/>
              <a:ahLst/>
              <a:cxnLst/>
              <a:rect l="l" t="t" r="r" b="b"/>
              <a:pathLst>
                <a:path w="1563189" h="1740919">
                  <a:moveTo>
                    <a:pt x="1438729" y="1740919"/>
                  </a:moveTo>
                  <a:lnTo>
                    <a:pt x="124460" y="1740919"/>
                  </a:lnTo>
                  <a:cubicBezTo>
                    <a:pt x="55880" y="1740919"/>
                    <a:pt x="0" y="1685039"/>
                    <a:pt x="0" y="1616459"/>
                  </a:cubicBezTo>
                  <a:lnTo>
                    <a:pt x="0" y="124460"/>
                  </a:lnTo>
                  <a:cubicBezTo>
                    <a:pt x="0" y="55880"/>
                    <a:pt x="55880" y="0"/>
                    <a:pt x="124460" y="0"/>
                  </a:cubicBezTo>
                  <a:lnTo>
                    <a:pt x="1438729" y="0"/>
                  </a:lnTo>
                  <a:cubicBezTo>
                    <a:pt x="1507309" y="0"/>
                    <a:pt x="1563189" y="55880"/>
                    <a:pt x="1563189" y="124460"/>
                  </a:cubicBezTo>
                  <a:lnTo>
                    <a:pt x="1563189" y="1616459"/>
                  </a:lnTo>
                  <a:cubicBezTo>
                    <a:pt x="1563189" y="1685039"/>
                    <a:pt x="1507309" y="1740919"/>
                    <a:pt x="1438729" y="1740919"/>
                  </a:cubicBezTo>
                  <a:close/>
                </a:path>
              </a:pathLst>
            </a:custGeom>
            <a:solidFill>
              <a:srgbClr val="DFE8F4"/>
            </a:solidFill>
          </p:spPr>
        </p:sp>
      </p:grpSp>
      <p:sp>
        <p:nvSpPr>
          <p:cNvPr id="10" name="TextBox 10"/>
          <p:cNvSpPr txBox="1"/>
          <p:nvPr/>
        </p:nvSpPr>
        <p:spPr>
          <a:xfrm>
            <a:off x="7127948" y="5148835"/>
            <a:ext cx="4041515" cy="1289050"/>
          </a:xfrm>
          <a:prstGeom prst="rect">
            <a:avLst/>
          </a:prstGeom>
        </p:spPr>
        <p:txBody>
          <a:bodyPr lIns="0" tIns="0" rIns="0" bIns="0" rtlCol="0" anchor="t">
            <a:spAutoFit/>
          </a:bodyPr>
          <a:lstStyle/>
          <a:p>
            <a:pPr>
              <a:lnSpc>
                <a:spcPts val="2600"/>
              </a:lnSpc>
            </a:pPr>
            <a:r>
              <a:rPr lang="en-US" sz="2000" spc="40">
                <a:solidFill>
                  <a:srgbClr val="14110F"/>
                </a:solidFill>
                <a:latin typeface="Cerebri Bold"/>
              </a:rPr>
              <a:t>Call the CASA office to pay with a credit card: </a:t>
            </a:r>
          </a:p>
          <a:p>
            <a:pPr>
              <a:lnSpc>
                <a:spcPts val="2600"/>
              </a:lnSpc>
            </a:pPr>
            <a:endParaRPr lang="en-US" sz="2000" spc="40">
              <a:solidFill>
                <a:srgbClr val="14110F"/>
              </a:solidFill>
              <a:latin typeface="Cerebri Bold"/>
            </a:endParaRPr>
          </a:p>
          <a:p>
            <a:pPr marL="0" lvl="0" indent="0" algn="l">
              <a:lnSpc>
                <a:spcPts val="2600"/>
              </a:lnSpc>
              <a:spcBef>
                <a:spcPct val="0"/>
              </a:spcBef>
            </a:pPr>
            <a:r>
              <a:rPr lang="en-US" sz="2000" spc="40">
                <a:solidFill>
                  <a:srgbClr val="3775BB"/>
                </a:solidFill>
                <a:latin typeface="Cerebri Bold"/>
              </a:rPr>
              <a:t>(530) 790-7990</a:t>
            </a:r>
          </a:p>
        </p:txBody>
      </p:sp>
      <p:sp>
        <p:nvSpPr>
          <p:cNvPr id="11" name="TextBox 11"/>
          <p:cNvSpPr txBox="1"/>
          <p:nvPr/>
        </p:nvSpPr>
        <p:spPr>
          <a:xfrm>
            <a:off x="7241224" y="3797888"/>
            <a:ext cx="3302480" cy="900430"/>
          </a:xfrm>
          <a:prstGeom prst="rect">
            <a:avLst/>
          </a:prstGeom>
        </p:spPr>
        <p:txBody>
          <a:bodyPr lIns="0" tIns="0" rIns="0" bIns="0" rtlCol="0" anchor="t">
            <a:spAutoFit/>
          </a:bodyPr>
          <a:lstStyle/>
          <a:p>
            <a:pPr marL="0" lvl="0" indent="0" algn="l">
              <a:lnSpc>
                <a:spcPts val="7280"/>
              </a:lnSpc>
              <a:spcBef>
                <a:spcPct val="0"/>
              </a:spcBef>
            </a:pPr>
            <a:r>
              <a:rPr lang="en-US" sz="5600" u="none" spc="-56">
                <a:solidFill>
                  <a:srgbClr val="1A3663"/>
                </a:solidFill>
                <a:latin typeface="Cerebri Bold"/>
              </a:rPr>
              <a:t>2</a:t>
            </a:r>
          </a:p>
        </p:txBody>
      </p:sp>
      <p:grpSp>
        <p:nvGrpSpPr>
          <p:cNvPr id="12" name="Group 12"/>
          <p:cNvGrpSpPr/>
          <p:nvPr/>
        </p:nvGrpSpPr>
        <p:grpSpPr>
          <a:xfrm>
            <a:off x="12096226" y="3366343"/>
            <a:ext cx="4621105" cy="5146512"/>
            <a:chOff x="0" y="0"/>
            <a:chExt cx="1563189" cy="1740919"/>
          </a:xfrm>
        </p:grpSpPr>
        <p:sp>
          <p:nvSpPr>
            <p:cNvPr id="13" name="Freeform 13"/>
            <p:cNvSpPr/>
            <p:nvPr/>
          </p:nvSpPr>
          <p:spPr>
            <a:xfrm>
              <a:off x="0" y="0"/>
              <a:ext cx="1563189" cy="1740919"/>
            </a:xfrm>
            <a:custGeom>
              <a:avLst/>
              <a:gdLst/>
              <a:ahLst/>
              <a:cxnLst/>
              <a:rect l="l" t="t" r="r" b="b"/>
              <a:pathLst>
                <a:path w="1563189" h="1740919">
                  <a:moveTo>
                    <a:pt x="1438729" y="1740919"/>
                  </a:moveTo>
                  <a:lnTo>
                    <a:pt x="124460" y="1740919"/>
                  </a:lnTo>
                  <a:cubicBezTo>
                    <a:pt x="55880" y="1740919"/>
                    <a:pt x="0" y="1685039"/>
                    <a:pt x="0" y="1616459"/>
                  </a:cubicBezTo>
                  <a:lnTo>
                    <a:pt x="0" y="124460"/>
                  </a:lnTo>
                  <a:cubicBezTo>
                    <a:pt x="0" y="55880"/>
                    <a:pt x="55880" y="0"/>
                    <a:pt x="124460" y="0"/>
                  </a:cubicBezTo>
                  <a:lnTo>
                    <a:pt x="1438729" y="0"/>
                  </a:lnTo>
                  <a:cubicBezTo>
                    <a:pt x="1507309" y="0"/>
                    <a:pt x="1563189" y="55880"/>
                    <a:pt x="1563189" y="124460"/>
                  </a:cubicBezTo>
                  <a:lnTo>
                    <a:pt x="1563189" y="1616459"/>
                  </a:lnTo>
                  <a:cubicBezTo>
                    <a:pt x="1563189" y="1685039"/>
                    <a:pt x="1507309" y="1740919"/>
                    <a:pt x="1438729" y="1740919"/>
                  </a:cubicBezTo>
                  <a:close/>
                </a:path>
              </a:pathLst>
            </a:custGeom>
            <a:solidFill>
              <a:srgbClr val="DFE8F4"/>
            </a:solidFill>
          </p:spPr>
        </p:sp>
      </p:grpSp>
      <p:sp>
        <p:nvSpPr>
          <p:cNvPr id="14" name="TextBox 14"/>
          <p:cNvSpPr txBox="1"/>
          <p:nvPr/>
        </p:nvSpPr>
        <p:spPr>
          <a:xfrm>
            <a:off x="12504003" y="3797888"/>
            <a:ext cx="3302480" cy="900430"/>
          </a:xfrm>
          <a:prstGeom prst="rect">
            <a:avLst/>
          </a:prstGeom>
        </p:spPr>
        <p:txBody>
          <a:bodyPr lIns="0" tIns="0" rIns="0" bIns="0" rtlCol="0" anchor="t">
            <a:spAutoFit/>
          </a:bodyPr>
          <a:lstStyle/>
          <a:p>
            <a:pPr marL="0" lvl="0" indent="0" algn="l">
              <a:lnSpc>
                <a:spcPts val="7280"/>
              </a:lnSpc>
              <a:spcBef>
                <a:spcPct val="0"/>
              </a:spcBef>
            </a:pPr>
            <a:r>
              <a:rPr lang="en-US" sz="5600" u="none" spc="-56">
                <a:solidFill>
                  <a:srgbClr val="1A3663"/>
                </a:solidFill>
                <a:latin typeface="Cerebri Bold"/>
              </a:rPr>
              <a:t>3</a:t>
            </a:r>
          </a:p>
        </p:txBody>
      </p:sp>
      <p:sp>
        <p:nvSpPr>
          <p:cNvPr id="15" name="TextBox 15"/>
          <p:cNvSpPr txBox="1"/>
          <p:nvPr/>
        </p:nvSpPr>
        <p:spPr>
          <a:xfrm>
            <a:off x="1978446" y="6418835"/>
            <a:ext cx="3701958" cy="987899"/>
          </a:xfrm>
          <a:prstGeom prst="rect">
            <a:avLst/>
          </a:prstGeom>
        </p:spPr>
        <p:txBody>
          <a:bodyPr lIns="0" tIns="0" rIns="0" bIns="0" rtlCol="0" anchor="t">
            <a:spAutoFit/>
          </a:bodyPr>
          <a:lstStyle/>
          <a:p>
            <a:pPr>
              <a:lnSpc>
                <a:spcPts val="2600"/>
              </a:lnSpc>
            </a:pPr>
            <a:r>
              <a:rPr lang="en-US" sz="2000" spc="40" dirty="0">
                <a:solidFill>
                  <a:srgbClr val="3775BB"/>
                </a:solidFill>
                <a:latin typeface="Cerebri Bold"/>
              </a:rPr>
              <a:t>CASA PAC</a:t>
            </a:r>
          </a:p>
          <a:p>
            <a:pPr>
              <a:lnSpc>
                <a:spcPts val="2600"/>
              </a:lnSpc>
            </a:pPr>
            <a:r>
              <a:rPr lang="en-US" sz="2000" spc="40" dirty="0">
                <a:solidFill>
                  <a:srgbClr val="3775BB"/>
                </a:solidFill>
                <a:latin typeface="Cerebri Bold"/>
              </a:rPr>
              <a:t>1127 11th Street, Suite 210</a:t>
            </a:r>
          </a:p>
          <a:p>
            <a:pPr marL="0" lvl="0" indent="0" algn="l">
              <a:lnSpc>
                <a:spcPts val="2600"/>
              </a:lnSpc>
            </a:pPr>
            <a:r>
              <a:rPr lang="en-US" sz="2000" spc="40" dirty="0">
                <a:solidFill>
                  <a:srgbClr val="3775BB"/>
                </a:solidFill>
                <a:latin typeface="Cerebri Bold"/>
              </a:rPr>
              <a:t>Sacramento, CA 95814</a:t>
            </a:r>
          </a:p>
        </p:txBody>
      </p:sp>
      <p:sp>
        <p:nvSpPr>
          <p:cNvPr id="16" name="TextBox 16"/>
          <p:cNvSpPr txBox="1"/>
          <p:nvPr/>
        </p:nvSpPr>
        <p:spPr>
          <a:xfrm>
            <a:off x="12504003" y="4841451"/>
            <a:ext cx="3130667" cy="2260600"/>
          </a:xfrm>
          <a:prstGeom prst="rect">
            <a:avLst/>
          </a:prstGeom>
        </p:spPr>
        <p:txBody>
          <a:bodyPr lIns="0" tIns="0" rIns="0" bIns="0" rtlCol="0" anchor="t">
            <a:spAutoFit/>
          </a:bodyPr>
          <a:lstStyle/>
          <a:p>
            <a:pPr>
              <a:lnSpc>
                <a:spcPts val="2600"/>
              </a:lnSpc>
            </a:pPr>
            <a:r>
              <a:rPr lang="en-US" sz="1999" spc="39">
                <a:solidFill>
                  <a:srgbClr val="14110F"/>
                </a:solidFill>
                <a:latin typeface="Cerebri Bold"/>
              </a:rPr>
              <a:t>Questions? Contact:</a:t>
            </a:r>
          </a:p>
          <a:p>
            <a:pPr>
              <a:lnSpc>
                <a:spcPts val="2600"/>
              </a:lnSpc>
            </a:pPr>
            <a:endParaRPr lang="en-US" sz="1999" spc="39">
              <a:solidFill>
                <a:srgbClr val="14110F"/>
              </a:solidFill>
              <a:latin typeface="Cerebri Bold"/>
            </a:endParaRPr>
          </a:p>
          <a:p>
            <a:pPr>
              <a:lnSpc>
                <a:spcPts val="2600"/>
              </a:lnSpc>
            </a:pPr>
            <a:r>
              <a:rPr lang="en-US" sz="2000" spc="40">
                <a:solidFill>
                  <a:srgbClr val="3775BB"/>
                </a:solidFill>
                <a:latin typeface="Cerebri Bold"/>
              </a:rPr>
              <a:t>Beth LaBouyer</a:t>
            </a:r>
          </a:p>
          <a:p>
            <a:pPr>
              <a:lnSpc>
                <a:spcPts val="2600"/>
              </a:lnSpc>
            </a:pPr>
            <a:r>
              <a:rPr lang="en-US" sz="2000" spc="40">
                <a:solidFill>
                  <a:srgbClr val="3775BB"/>
                </a:solidFill>
                <a:latin typeface="Cerebri Bold"/>
              </a:rPr>
              <a:t>CASA Executive Director</a:t>
            </a:r>
          </a:p>
          <a:p>
            <a:pPr>
              <a:lnSpc>
                <a:spcPts val="2600"/>
              </a:lnSpc>
            </a:pPr>
            <a:r>
              <a:rPr lang="en-US" sz="2000" spc="40">
                <a:solidFill>
                  <a:srgbClr val="3775BB"/>
                </a:solidFill>
                <a:latin typeface="Cerebri Bold"/>
              </a:rPr>
              <a:t>(530) 790-7990</a:t>
            </a:r>
          </a:p>
          <a:p>
            <a:pPr marL="0" lvl="0" indent="0" algn="l">
              <a:lnSpc>
                <a:spcPts val="2599"/>
              </a:lnSpc>
              <a:spcBef>
                <a:spcPct val="0"/>
              </a:spcBef>
            </a:pPr>
            <a:r>
              <a:rPr lang="en-US" sz="2000" spc="40">
                <a:solidFill>
                  <a:srgbClr val="3775BB"/>
                </a:solidFill>
                <a:latin typeface="Cerebri Bold"/>
              </a:rPr>
              <a:t>info@casurgery.org</a:t>
            </a:r>
          </a:p>
        </p:txBody>
      </p:sp>
      <p:sp>
        <p:nvSpPr>
          <p:cNvPr id="17" name="AutoShape 17"/>
          <p:cNvSpPr/>
          <p:nvPr/>
        </p:nvSpPr>
        <p:spPr>
          <a:xfrm>
            <a:off x="0" y="9766719"/>
            <a:ext cx="18288000" cy="520281"/>
          </a:xfrm>
          <a:prstGeom prst="rect">
            <a:avLst/>
          </a:prstGeom>
          <a:solidFill>
            <a:srgbClr val="D7E3F4"/>
          </a:solidFill>
        </p:spPr>
      </p:sp>
      <p:grpSp>
        <p:nvGrpSpPr>
          <p:cNvPr id="18" name="Group 18"/>
          <p:cNvGrpSpPr/>
          <p:nvPr/>
        </p:nvGrpSpPr>
        <p:grpSpPr>
          <a:xfrm>
            <a:off x="0" y="9296355"/>
            <a:ext cx="18288000" cy="470364"/>
            <a:chOff x="0" y="0"/>
            <a:chExt cx="22220197" cy="571500"/>
          </a:xfrm>
        </p:grpSpPr>
        <p:sp>
          <p:nvSpPr>
            <p:cNvPr id="19" name="Freeform 19"/>
            <p:cNvSpPr/>
            <p:nvPr/>
          </p:nvSpPr>
          <p:spPr>
            <a:xfrm>
              <a:off x="0" y="255270"/>
              <a:ext cx="22220197" cy="69850"/>
            </a:xfrm>
            <a:custGeom>
              <a:avLst/>
              <a:gdLst/>
              <a:ahLst/>
              <a:cxnLst/>
              <a:rect l="l" t="t" r="r" b="b"/>
              <a:pathLst>
                <a:path w="22220197" h="69850">
                  <a:moveTo>
                    <a:pt x="21929367" y="0"/>
                  </a:moveTo>
                  <a:lnTo>
                    <a:pt x="0" y="0"/>
                  </a:lnTo>
                  <a:lnTo>
                    <a:pt x="0" y="69850"/>
                  </a:lnTo>
                  <a:lnTo>
                    <a:pt x="22220197" y="69850"/>
                  </a:lnTo>
                  <a:lnTo>
                    <a:pt x="22220197" y="0"/>
                  </a:lnTo>
                  <a:close/>
                </a:path>
              </a:pathLst>
            </a:custGeom>
            <a:solidFill>
              <a:srgbClr val="FFFFFF"/>
            </a:solid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652</Words>
  <Application>Microsoft Office PowerPoint</Application>
  <PresentationFormat>Custom</PresentationFormat>
  <Paragraphs>74</Paragraphs>
  <Slides>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Cerebri Bold Bold</vt:lpstr>
      <vt:lpstr>Calibri</vt:lpstr>
      <vt:lpstr>Arial</vt:lpstr>
      <vt:lpstr>Wingdings</vt:lpstr>
      <vt:lpstr>Cerebri</vt:lpstr>
      <vt:lpstr>Cerebri Bold</vt:lpstr>
      <vt:lpstr>Open Sans Light</vt:lpstr>
      <vt:lpstr>Roboto</vt:lpstr>
      <vt:lpstr>Roboto Bold</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CASA Political Action Committee</dc:title>
  <dc:creator>Alison MacLeod</dc:creator>
  <cp:lastModifiedBy>April Ligtenberg</cp:lastModifiedBy>
  <cp:revision>5</cp:revision>
  <dcterms:created xsi:type="dcterms:W3CDTF">2006-08-16T00:00:00Z</dcterms:created>
  <dcterms:modified xsi:type="dcterms:W3CDTF">2021-10-04T21:09:23Z</dcterms:modified>
  <dc:identifier>DAEbfH1OTUk</dc:identifier>
</cp:coreProperties>
</file>